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7E2A5D2-F173-4D89-9E20-01372149430D}">
  <a:tblStyle styleId="{E7E2A5D2-F173-4D89-9E20-01372149430D}"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AutoNum type="arabicPeriod"/>
            </a:pPr>
            <a:r>
              <a:rPr lang="en" sz="1200"/>
              <a:t>Hi, my name is Nicola Caprirolo and t</a:t>
            </a:r>
            <a:r>
              <a:rPr lang="en" sz="1200"/>
              <a:t>oday I’ll be conducting a pecha kucha presentation for the Citylab Fieldwork on</a:t>
            </a:r>
            <a:r>
              <a:rPr lang="en" sz="1200"/>
              <a:t> Cochabamba, with a focus on it’s</a:t>
            </a:r>
            <a:r>
              <a:rPr lang="en" sz="1200"/>
              <a:t> Multiple Misicuni Project and water and sanitation system</a:t>
            </a:r>
            <a:r>
              <a:rPr lang="en" sz="1200"/>
              <a:t>. Through interviews and analysis, we will dive deep into the historical, social, political and environmental contexts that shape this vital infrastructure project.</a:t>
            </a: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0ad9e25d28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0ad9e25d28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0E0E0E"/>
                </a:solidFill>
              </a:rPr>
              <a:t>Bolivia still faces significant challenges in combating misinformation and </a:t>
            </a:r>
            <a:r>
              <a:rPr lang="en" sz="1200">
                <a:solidFill>
                  <a:srgbClr val="0E0E0E"/>
                </a:solidFill>
              </a:rPr>
              <a:t>educational</a:t>
            </a:r>
            <a:r>
              <a:rPr lang="en" sz="1200">
                <a:solidFill>
                  <a:srgbClr val="0E0E0E"/>
                </a:solidFill>
              </a:rPr>
              <a:t> barriers. Education campaigns and community awareness programs are critical to overcoming these hurdles. The photo on the right depicts a group of people using the water from a river to clean cars and clothes. I came to learn that they weren’t just working, they were there because it’s </a:t>
            </a:r>
            <a:r>
              <a:rPr lang="en" sz="1200">
                <a:solidFill>
                  <a:srgbClr val="0E0E0E"/>
                </a:solidFill>
              </a:rPr>
              <a:t>part of </a:t>
            </a:r>
            <a:r>
              <a:rPr lang="en" sz="1200">
                <a:solidFill>
                  <a:srgbClr val="0E0E0E"/>
                </a:solidFill>
              </a:rPr>
              <a:t>how they spend time with their community.</a:t>
            </a:r>
            <a:endParaRPr sz="1200">
              <a:solidFill>
                <a:srgbClr val="0E0E0E"/>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0ad9e25d28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0ad9e25d28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0E0E0E"/>
                </a:solidFill>
              </a:rPr>
              <a:t>Cochabamba’s water treatment projects aim to address the city’s sanitation issues. These facilities ensure safe drinking water and improve public health outcomes. </a:t>
            </a: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0ad9e25d28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0ad9e25d28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0E0E0E"/>
                </a:solidFill>
              </a:rPr>
              <a:t>In southern districts, water shortages are a daily struggle. </a:t>
            </a:r>
            <a:r>
              <a:rPr lang="en" sz="1200">
                <a:solidFill>
                  <a:srgbClr val="0E0E0E"/>
                </a:solidFill>
              </a:rPr>
              <a:t>Many residents rely on private vendors, paying higher prices for lower-quality water. This is</a:t>
            </a:r>
            <a:r>
              <a:rPr lang="en" sz="1200">
                <a:solidFill>
                  <a:srgbClr val="0E0E0E"/>
                </a:solidFill>
              </a:rPr>
              <a:t> mainly due to cultural preferences to stay disconnected to the city’s main water system, </a:t>
            </a:r>
            <a:r>
              <a:rPr lang="en" sz="1200">
                <a:solidFill>
                  <a:srgbClr val="0E0E0E"/>
                </a:solidFill>
              </a:rPr>
              <a:t>viewing SEMAPA as an extractive entity</a:t>
            </a:r>
            <a:r>
              <a:rPr lang="en" sz="1200">
                <a:solidFill>
                  <a:srgbClr val="0E0E0E"/>
                </a:solidFill>
              </a:rPr>
              <a:t>. Despite this, Bolivia’s under-five mortality rate remains high, with waterborne diseases contributing significantly to the issue.</a:t>
            </a: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0ad9e25d28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0ad9e25d28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 Traditional laundries dating back to 1866, the city’s infrastructure demonstrates a societal desire to stick to traditional ways of life. Historically, these laundries have been a significant cultural symbol, where residents, particularly women, gathered to wash clothes using natural water that flowed through the city. The Cala Cala laundries are not just utilitarian spaces but also social hubs where community members exchanged stories, advice, and </a:t>
            </a:r>
            <a:r>
              <a:rPr lang="en"/>
              <a:t>maintain</a:t>
            </a:r>
            <a:r>
              <a:rPr lang="en"/>
              <a:t> social bonds.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0ad9e25d28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0ad9e25d28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t>Many parts of Cochabamba still rely on cistern and tank systems to store water. This outdated system presents significant limitations and inefficiencies, further complicating efforts by SEMAPA and Misicuni to deliver consistent water services. The use of cisterns highlights the need for integrating circular economy principles in water management to reduce waste and improve sustainability.</a:t>
            </a:r>
            <a:endParaRPr sz="1200"/>
          </a:p>
          <a:p>
            <a:pPr indent="0" lvl="0" marL="0" rtl="0" algn="l">
              <a:spcBef>
                <a:spcPts val="0"/>
              </a:spcBef>
              <a:spcAft>
                <a:spcPts val="0"/>
              </a:spcAft>
              <a:buClr>
                <a:schemeClr val="dk1"/>
              </a:buClr>
              <a:buSzPts val="1100"/>
              <a:buFont typeface="Arial"/>
              <a:buNone/>
            </a:pPr>
            <a:r>
              <a:t/>
            </a:r>
            <a:endParaRPr sz="1200"/>
          </a:p>
          <a:p>
            <a:pPr indent="0" lvl="0" marL="0" rtl="0" algn="l">
              <a:spcBef>
                <a:spcPts val="0"/>
              </a:spcBef>
              <a:spcAft>
                <a:spcPts val="0"/>
              </a:spcAft>
              <a:buNone/>
            </a:pPr>
            <a:r>
              <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0ad9e25d28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0ad9e25d28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t>Local community organizations, such as OLPES, which are Local Water and Sanitation Service Provider Organizations, have launched much needed initiatives to improve water management at a grassroots level, a model that is preferred by a considerable segment of the population as shown in the far right hand column. These projects empower local populations, but face challenges in scaling and integrating with city-wide infrastructure.</a:t>
            </a:r>
            <a:endParaRPr sz="1200"/>
          </a:p>
          <a:p>
            <a:pPr indent="0" lvl="0" marL="0" rtl="0" algn="l">
              <a:spcBef>
                <a:spcPts val="0"/>
              </a:spcBef>
              <a:spcAft>
                <a:spcPts val="0"/>
              </a:spcAft>
              <a:buNone/>
            </a:pPr>
            <a:br>
              <a:rPr lang="en" sz="1200"/>
            </a:br>
            <a:r>
              <a:rPr lang="en" sz="1200"/>
              <a:t>EPSAS: Public Water and Sanitation Service Entities</a:t>
            </a:r>
            <a:endParaRP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0ad9e25d28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0ad9e25d28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0E0E0E"/>
                </a:solidFill>
              </a:rPr>
              <a:t>SEMAPA envisions transforming Cochabamba’s water landscape by integrating sustainable water systems into urban planning. Their aim is to create green spaces, enhance public health, and provide equitable access to water for all residents. After conducting my fieldwork</a:t>
            </a:r>
            <a:r>
              <a:rPr lang="en" sz="1200">
                <a:solidFill>
                  <a:srgbClr val="0E0E0E"/>
                </a:solidFill>
              </a:rPr>
              <a:t>, it appears they are the ones best positioned to do so across Cochabamba. </a:t>
            </a:r>
            <a:endParaRPr sz="1200">
              <a:solidFill>
                <a:srgbClr val="0E0E0E"/>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rgbClr val="0E0E0E"/>
              </a:solidFill>
            </a:endParaRPr>
          </a:p>
          <a:p>
            <a:pPr indent="0" lvl="0" marL="0" rtl="0" algn="l">
              <a:spcBef>
                <a:spcPts val="0"/>
              </a:spcBef>
              <a:spcAft>
                <a:spcPts val="0"/>
              </a:spcAft>
              <a:buNone/>
            </a:pPr>
            <a:r>
              <a:t/>
            </a: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0ad9e25d28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0ad9e25d28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0E0E0E"/>
                </a:solidFill>
              </a:rPr>
              <a:t>The future of Cochabamba’s water supply relies on continued investment and expansion of the Misicuni Project. A viable plan discussed by some engineers was to source water from Corani, where it would also </a:t>
            </a:r>
            <a:r>
              <a:rPr lang="en" sz="1200">
                <a:solidFill>
                  <a:srgbClr val="0E0E0E"/>
                </a:solidFill>
              </a:rPr>
              <a:t>connect</a:t>
            </a:r>
            <a:r>
              <a:rPr lang="en" sz="1200">
                <a:solidFill>
                  <a:srgbClr val="0E0E0E"/>
                </a:solidFill>
              </a:rPr>
              <a:t> to two nearby rivers. This could expand the city’s water reserves in time, safeguarding its sustainability for decades to come.”</a:t>
            </a:r>
            <a:endParaRPr sz="1200">
              <a:solidFill>
                <a:srgbClr val="0E0E0E"/>
              </a:solidFill>
            </a:endParaRPr>
          </a:p>
          <a:p>
            <a:pPr indent="0" lvl="0" marL="0" rtl="0" algn="l">
              <a:spcBef>
                <a:spcPts val="0"/>
              </a:spcBef>
              <a:spcAft>
                <a:spcPts val="0"/>
              </a:spcAft>
              <a:buNone/>
            </a:pPr>
            <a:r>
              <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0ad9e25d28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0ad9e25d28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0E0E0E"/>
                </a:solidFill>
              </a:rPr>
              <a:t>Cochabamba must urgently prioritize the progressive </a:t>
            </a:r>
            <a:r>
              <a:rPr lang="en" sz="1200">
                <a:solidFill>
                  <a:srgbClr val="0E0E0E"/>
                </a:solidFill>
              </a:rPr>
              <a:t>modernization</a:t>
            </a:r>
            <a:r>
              <a:rPr lang="en" sz="1200">
                <a:solidFill>
                  <a:srgbClr val="0E0E0E"/>
                </a:solidFill>
              </a:rPr>
              <a:t> of it’s underground water infrastructure. To do so, I am in the process of introducing Semapa’s general manager to Asterra, an Israeli start-up that detects pipeline leaks from outer space. Their advanced AI system is capable of identifying leaks by detecting chlorine traces and temperature differences from space. With Cochabamba losing up to 40% of its water due to leaks, this technology could exponentially </a:t>
            </a:r>
            <a:r>
              <a:rPr lang="en" sz="1200">
                <a:solidFill>
                  <a:srgbClr val="0E0E0E"/>
                </a:solidFill>
              </a:rPr>
              <a:t>minimize its water loss and improve its infrastructure efficiency.</a:t>
            </a:r>
            <a:endParaRPr sz="1200">
              <a:solidFill>
                <a:srgbClr val="0E0E0E"/>
              </a:solidFill>
            </a:endParaRPr>
          </a:p>
          <a:p>
            <a:pPr indent="0" lvl="0" marL="0" rtl="0" algn="l">
              <a:lnSpc>
                <a:spcPct val="115000"/>
              </a:lnSpc>
              <a:spcBef>
                <a:spcPts val="0"/>
              </a:spcBef>
              <a:spcAft>
                <a:spcPts val="0"/>
              </a:spcAft>
              <a:buClr>
                <a:schemeClr val="dk1"/>
              </a:buClr>
              <a:buSzPts val="1100"/>
              <a:buFont typeface="Arial"/>
              <a:buNone/>
            </a:pPr>
            <a:r>
              <a:rPr lang="en" sz="1200">
                <a:solidFill>
                  <a:srgbClr val="0E0E0E"/>
                </a:solidFill>
              </a:rPr>
              <a:t>This </a:t>
            </a:r>
            <a:endParaRPr sz="1200">
              <a:solidFill>
                <a:srgbClr val="0E0E0E"/>
              </a:solidFill>
            </a:endParaRPr>
          </a:p>
          <a:p>
            <a:pPr indent="0" lvl="0" marL="0" rtl="0" algn="l">
              <a:spcBef>
                <a:spcPts val="0"/>
              </a:spcBef>
              <a:spcAft>
                <a:spcPts val="0"/>
              </a:spcAft>
              <a:buNone/>
            </a:pPr>
            <a:r>
              <a:t/>
            </a:r>
            <a:endParaRP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0ad9e25d28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0ad9e25d28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0E0E0E"/>
                </a:solidFill>
              </a:rPr>
              <a:t>To work on reducing Cochabamba’s infant mortality rate, it will need to implement a large-scale public campaign to promote water conservation and sanitation awareness. Many community leaders, such as Luis Prudencio, SEMAPA’s General Manager, emphasize the importance of educating the public on sustainable water use. By partnering with local schools, </a:t>
            </a:r>
            <a:r>
              <a:rPr lang="en" sz="1200">
                <a:solidFill>
                  <a:srgbClr val="0E0E0E"/>
                </a:solidFill>
              </a:rPr>
              <a:t>NGOs</a:t>
            </a:r>
            <a:r>
              <a:rPr lang="en" sz="1200">
                <a:solidFill>
                  <a:srgbClr val="0E0E0E"/>
                </a:solidFill>
              </a:rPr>
              <a:t>, and media outlets, SEMAPA could foster a culture of water consciousness, especially in the southern district, where water shortages are most acute. </a:t>
            </a: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0ad9e25d2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30ad9e25d2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2.First some </a:t>
            </a:r>
            <a:r>
              <a:rPr lang="en"/>
              <a:t>background</a:t>
            </a:r>
            <a:r>
              <a:rPr lang="en"/>
              <a:t> on myself. I’m a proud dad and a man of faith before anything. I’m the CEO and Founder of Holi Labs, a decentralized protocol for holistic healthcare, and am a flex-MBA candidate at JHU. Most of my professional experiences involve </a:t>
            </a:r>
            <a:r>
              <a:rPr lang="en"/>
              <a:t>intl. development and cross-sectoral cooperation to advance the UN SDGs, including irrigation and family agriculture projects at the FAO.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0ad9e25d28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0ad9e25d28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0E0E0E"/>
                </a:solidFill>
              </a:rPr>
              <a:t>Cochabamba’s future hinges on a collective effort to manage its most precious resource. The Misicuni Project now symbolizes hope for the city. Nonetheless, for Misicuni to truly transform Cochabamba, it requires active collaboration between community leaders, government agencies, and international partners. Only by investing in urban design that’s representative of each municipality, embracing innovative technologies like satellite monitoring, and fostering cross-sectoral engagement, can Cochabamba secure a sustainable and equitable future for all its residents.</a:t>
            </a:r>
            <a:endParaRPr sz="1200">
              <a:solidFill>
                <a:srgbClr val="0E0E0E"/>
              </a:solidFill>
            </a:endParaRPr>
          </a:p>
          <a:p>
            <a:pPr indent="0" lvl="0" marL="0" rtl="0" algn="l">
              <a:spcBef>
                <a:spcPts val="0"/>
              </a:spcBef>
              <a:spcAft>
                <a:spcPts val="0"/>
              </a:spcAft>
              <a:buNone/>
            </a:pPr>
            <a:r>
              <a:t/>
            </a:r>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0ad9e25d28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0ad9e25d28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0ad9e25d28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30ad9e25d28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0ad9e25d28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0ad9e25d28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00">
                <a:solidFill>
                  <a:srgbClr val="0E0E0E"/>
                </a:solidFill>
              </a:rPr>
              <a:t>3. Cochabamba is often</a:t>
            </a:r>
            <a:r>
              <a:rPr lang="en" sz="1400">
                <a:solidFill>
                  <a:srgbClr val="0E0E0E"/>
                </a:solidFill>
              </a:rPr>
              <a:t> referred to as the “City of Eternal Spring.”, were its citizens enjoy average temperatures between </a:t>
            </a:r>
            <a:r>
              <a:rPr b="1" lang="en" sz="1400">
                <a:solidFill>
                  <a:srgbClr val="0E0E0E"/>
                </a:solidFill>
              </a:rPr>
              <a:t>17 and 24°C, </a:t>
            </a:r>
            <a:r>
              <a:rPr lang="en" sz="1400">
                <a:solidFill>
                  <a:srgbClr val="0E0E0E"/>
                </a:solidFill>
              </a:rPr>
              <a:t>with relatively low humidity.</a:t>
            </a:r>
            <a:r>
              <a:rPr b="1" lang="en" sz="1400">
                <a:solidFill>
                  <a:srgbClr val="0E0E0E"/>
                </a:solidFill>
              </a:rPr>
              <a:t> </a:t>
            </a:r>
            <a:r>
              <a:rPr lang="en" sz="1400">
                <a:solidFill>
                  <a:srgbClr val="0E0E0E"/>
                </a:solidFill>
              </a:rPr>
              <a:t>It’s at an altitude of approximately </a:t>
            </a:r>
            <a:r>
              <a:rPr b="1" lang="en" sz="1400">
                <a:solidFill>
                  <a:srgbClr val="0E0E0E"/>
                </a:solidFill>
              </a:rPr>
              <a:t>2,500 meters </a:t>
            </a:r>
            <a:r>
              <a:rPr lang="en" sz="1400">
                <a:solidFill>
                  <a:srgbClr val="0E0E0E"/>
                </a:solidFill>
              </a:rPr>
              <a:t>above sea level.</a:t>
            </a:r>
            <a:endParaRPr sz="1400">
              <a:solidFill>
                <a:srgbClr val="0E0E0E"/>
              </a:solidFill>
            </a:endParaRPr>
          </a:p>
          <a:p>
            <a:pPr indent="0" lvl="0" marL="0" rtl="0" algn="l">
              <a:lnSpc>
                <a:spcPct val="115000"/>
              </a:lnSpc>
              <a:spcBef>
                <a:spcPts val="0"/>
              </a:spcBef>
              <a:spcAft>
                <a:spcPts val="0"/>
              </a:spcAft>
              <a:buNone/>
            </a:pPr>
            <a:r>
              <a:rPr lang="en" sz="1400">
                <a:solidFill>
                  <a:srgbClr val="0E0E0E"/>
                </a:solidFill>
              </a:rPr>
              <a:t>It</a:t>
            </a:r>
            <a:r>
              <a:rPr lang="en" sz="1400">
                <a:solidFill>
                  <a:srgbClr val="0E0E0E"/>
                </a:solidFill>
              </a:rPr>
              <a:t> has over 2 million residents as of </a:t>
            </a:r>
            <a:r>
              <a:rPr lang="en" sz="1400">
                <a:solidFill>
                  <a:srgbClr val="0E0E0E"/>
                </a:solidFill>
              </a:rPr>
              <a:t>2024</a:t>
            </a:r>
            <a:r>
              <a:rPr lang="en" sz="1400">
                <a:solidFill>
                  <a:srgbClr val="0E0E0E"/>
                </a:solidFill>
              </a:rPr>
              <a:t>. </a:t>
            </a:r>
            <a:endParaRPr b="1" sz="1400">
              <a:solidFill>
                <a:srgbClr val="0E0E0E"/>
              </a:solidFill>
            </a:endParaRPr>
          </a:p>
          <a:p>
            <a:pPr indent="0" lvl="0" marL="0" rtl="0" algn="l">
              <a:lnSpc>
                <a:spcPct val="115000"/>
              </a:lnSpc>
              <a:spcBef>
                <a:spcPts val="0"/>
              </a:spcBef>
              <a:spcAft>
                <a:spcPts val="0"/>
              </a:spcAft>
              <a:buNone/>
            </a:pPr>
            <a:r>
              <a:t/>
            </a:r>
            <a:endParaRPr sz="1400">
              <a:solidFill>
                <a:srgbClr val="0E0E0E"/>
              </a:solidFill>
            </a:endParaRPr>
          </a:p>
          <a:p>
            <a:pPr indent="0" lvl="0" marL="0" rtl="0" algn="l">
              <a:lnSpc>
                <a:spcPct val="115000"/>
              </a:lnSpc>
              <a:spcBef>
                <a:spcPts val="0"/>
              </a:spcBef>
              <a:spcAft>
                <a:spcPts val="0"/>
              </a:spcAft>
              <a:buNone/>
            </a:pPr>
            <a:r>
              <a:t/>
            </a:r>
            <a:endParaRPr sz="1400">
              <a:solidFill>
                <a:srgbClr val="0E0E0E"/>
              </a:solidFill>
            </a:endParaRPr>
          </a:p>
          <a:p>
            <a:pPr indent="0" lvl="0" marL="0" rtl="0" algn="l">
              <a:lnSpc>
                <a:spcPct val="115000"/>
              </a:lnSpc>
              <a:spcBef>
                <a:spcPts val="0"/>
              </a:spcBef>
              <a:spcAft>
                <a:spcPts val="0"/>
              </a:spcAft>
              <a:buNone/>
            </a:pPr>
            <a:r>
              <a:t/>
            </a:r>
            <a:endParaRPr sz="1400" u="sng">
              <a:solidFill>
                <a:schemeClr val="hlink"/>
              </a:solidFill>
            </a:endParaRPr>
          </a:p>
          <a:p>
            <a:pPr indent="0" lvl="0" marL="0" rtl="0" algn="l">
              <a:lnSpc>
                <a:spcPct val="115000"/>
              </a:lnSpc>
              <a:spcBef>
                <a:spcPts val="0"/>
              </a:spcBef>
              <a:spcAft>
                <a:spcPts val="0"/>
              </a:spcAft>
              <a:buNone/>
            </a:pPr>
            <a:br>
              <a:rPr lang="en" sz="1400">
                <a:solidFill>
                  <a:srgbClr val="0E0E0E"/>
                </a:solidFill>
              </a:rPr>
            </a:br>
            <a:endParaRPr sz="1400">
              <a:solidFill>
                <a:srgbClr val="0E0E0E"/>
              </a:solidFill>
            </a:endParaRPr>
          </a:p>
          <a:p>
            <a:pPr indent="0" lvl="0" marL="0" rtl="0" algn="l">
              <a:lnSpc>
                <a:spcPct val="115000"/>
              </a:lnSpc>
              <a:spcBef>
                <a:spcPts val="0"/>
              </a:spcBef>
              <a:spcAft>
                <a:spcPts val="0"/>
              </a:spcAft>
              <a:buClr>
                <a:schemeClr val="dk1"/>
              </a:buClr>
              <a:buSzPts val="1100"/>
              <a:buFont typeface="Arial"/>
              <a:buNone/>
            </a:pPr>
            <a:r>
              <a:t/>
            </a:r>
            <a:endParaRPr sz="1400">
              <a:solidFill>
                <a:srgbClr val="0E0E0E"/>
              </a:solidFill>
            </a:endParaRPr>
          </a:p>
          <a:p>
            <a:pPr indent="0" lvl="0" marL="0" rtl="0" algn="l">
              <a:spcBef>
                <a:spcPts val="0"/>
              </a:spcBef>
              <a:spcAft>
                <a:spcPts val="0"/>
              </a:spcAft>
              <a:buNone/>
            </a:pPr>
            <a:r>
              <a:t/>
            </a:r>
            <a:endParaRPr sz="16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0ad9e25d28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0ad9e25d28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solidFill>
                  <a:srgbClr val="0E0E0E"/>
                </a:solidFill>
              </a:rPr>
              <a:t>The Multiple Project Misicuni was designed to supply drinking water, irrigation, and hydroelectric power. Covering seven municipalities, it currently provides water to an estimated 400,000 residents. The project cost approximately $142 million, but has faced delays due to political and technical challenges.</a:t>
            </a:r>
            <a:endParaRPr sz="1300">
              <a:solidFill>
                <a:srgbClr val="0E0E0E"/>
              </a:solidFill>
            </a:endParaRPr>
          </a:p>
          <a:p>
            <a:pPr indent="0" lvl="0" marL="0" rtl="0" algn="l">
              <a:spcBef>
                <a:spcPts val="0"/>
              </a:spcBef>
              <a:spcAft>
                <a:spcPts val="0"/>
              </a:spcAft>
              <a:buNone/>
            </a:pPr>
            <a:r>
              <a:t/>
            </a:r>
            <a:endParaRPr sz="15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30ad9e25d28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30ad9e25d28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0E0E0E"/>
                </a:solidFill>
              </a:rPr>
              <a:t>Cochabamba has a complex history with water access. The Water War of 2000 symbolizes the deep-rooted accessibility issues of water and sanitation that persist today. The Misicuni Project was also unfortunately used as political leverage. The conflict was triggered by the privatization of SEMAPA, the Municipal Water and Sewerage Service, where it revealed inequalities in access to clean water. </a:t>
            </a:r>
            <a:endParaRPr b="1" sz="1000">
              <a:solidFill>
                <a:srgbClr val="0E0E0E"/>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0ad9e25d28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0ad9e25d28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0E0E0E"/>
                </a:solidFill>
              </a:rPr>
              <a:t>For my fieldwork I’ve </a:t>
            </a:r>
            <a:r>
              <a:rPr lang="en" sz="1200">
                <a:solidFill>
                  <a:srgbClr val="0E0E0E"/>
                </a:solidFill>
              </a:rPr>
              <a:t>cross-sectoral interviews to provide a broad understanding of Cochabamba’s water and sanitation system. This included independent, non-profit research and development organizations, a multilateral development bank, health experts, and direct stakeholders including SEMAPA and Misicuni ex and current affiliates. </a:t>
            </a:r>
            <a:endParaRPr sz="1200">
              <a:solidFill>
                <a:srgbClr val="0E0E0E"/>
              </a:solidFill>
            </a:endParaRPr>
          </a:p>
          <a:p>
            <a:pPr indent="0" lvl="0" marL="0" rtl="0" algn="l">
              <a:lnSpc>
                <a:spcPct val="115000"/>
              </a:lnSpc>
              <a:spcBef>
                <a:spcPts val="0"/>
              </a:spcBef>
              <a:spcAft>
                <a:spcPts val="0"/>
              </a:spcAft>
              <a:buNone/>
            </a:pPr>
            <a:r>
              <a:t/>
            </a:r>
            <a:endParaRPr sz="1200">
              <a:solidFill>
                <a:srgbClr val="0E0E0E"/>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rgbClr val="0E0E0E"/>
              </a:solidFill>
            </a:endParaRPr>
          </a:p>
          <a:p>
            <a:pPr indent="0" lvl="0" marL="0" rtl="0" algn="l">
              <a:spcBef>
                <a:spcPts val="0"/>
              </a:spcBef>
              <a:spcAft>
                <a:spcPts val="0"/>
              </a:spcAft>
              <a:buNone/>
            </a:pPr>
            <a:r>
              <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0ad9e25d28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0ad9e25d28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0E0E0E"/>
                </a:solidFill>
              </a:rPr>
              <a:t>Misicuni’s operations encompass three primary roles: irrigation, hydroelectric power generation, and potable water production. Stakeholders highlighted optimism for Misicuni but expressed concerns over its delayed implementation and coordination with local communities. Challenges in community trust, especially in marginalized areas, and technical inefficiencies were recurring themes.</a:t>
            </a:r>
            <a:endParaRPr sz="1200">
              <a:solidFill>
                <a:srgbClr val="0E0E0E"/>
              </a:solidFill>
            </a:endParaRPr>
          </a:p>
          <a:p>
            <a:pPr indent="0" lvl="0" marL="0" rtl="0" algn="l">
              <a:spcBef>
                <a:spcPts val="0"/>
              </a:spcBef>
              <a:spcAft>
                <a:spcPts val="0"/>
              </a:spcAft>
              <a:buNone/>
            </a:pPr>
            <a:r>
              <a:t/>
            </a:r>
            <a:endParaRPr sz="1200">
              <a:solidFill>
                <a:srgbClr val="0E0E0E"/>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0ad9e25d28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0ad9e25d28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0E0E0E"/>
                </a:solidFill>
              </a:rPr>
              <a:t>Cochabamba’s water infrastructure is fragmented and outdated, where most of it is still made out of concrete. Misicuni aims to improve access, but the challenge lies in integrating new systems with existing ones, where clandestine connections also complicate distribution. </a:t>
            </a:r>
            <a:endParaRPr sz="1200">
              <a:solidFill>
                <a:srgbClr val="0E0E0E"/>
              </a:solidFill>
            </a:endParaRPr>
          </a:p>
          <a:p>
            <a:pPr indent="0" lvl="0" marL="0" rtl="0" algn="l">
              <a:spcBef>
                <a:spcPts val="0"/>
              </a:spcBef>
              <a:spcAft>
                <a:spcPts val="0"/>
              </a:spcAft>
              <a:buNone/>
            </a:pPr>
            <a:r>
              <a:t/>
            </a:r>
            <a:endParaRPr sz="1200">
              <a:solidFill>
                <a:srgbClr val="0E0E0E"/>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0ad9e25d28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0ad9e25d28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0E0E0E"/>
                </a:solidFill>
              </a:rPr>
              <a:t>A lack of cohesive policy and vision between stakeholders has resulted in delayed efforts to streamline water distribution. UNICEF has reported that Bolivia has one of the highest rates of open defecation in Latin America, severely affecting health outcomes, especially for children.”</a:t>
            </a:r>
            <a:endParaRPr sz="1200">
              <a:solidFill>
                <a:srgbClr val="0E0E0E"/>
              </a:solidFill>
            </a:endParaRPr>
          </a:p>
          <a:p>
            <a:pPr indent="0" lvl="0" marL="0" rtl="0" algn="l">
              <a:lnSpc>
                <a:spcPct val="115000"/>
              </a:lnSpc>
              <a:spcBef>
                <a:spcPts val="0"/>
              </a:spcBef>
              <a:spcAft>
                <a:spcPts val="0"/>
              </a:spcAft>
              <a:buNone/>
            </a:pPr>
            <a:r>
              <a:t/>
            </a:r>
            <a:endParaRPr sz="1200">
              <a:solidFill>
                <a:srgbClr val="0E0E0E"/>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t/>
            </a:r>
            <a:endParaRPr sz="1200">
              <a:solidFill>
                <a:srgbClr val="0E0E0E"/>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jpg"/><Relationship Id="rId4" Type="http://schemas.openxmlformats.org/officeDocument/2006/relationships/image" Target="../media/image2.png"/><Relationship Id="rId5"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jp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1.jp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jp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0.png"/><Relationship Id="rId4" Type="http://schemas.openxmlformats.org/officeDocument/2006/relationships/image" Target="../media/image36.png"/><Relationship Id="rId5"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28.png"/><Relationship Id="rId6"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15.png"/><Relationship Id="rId5" Type="http://schemas.openxmlformats.org/officeDocument/2006/relationships/image" Target="../media/image9.jpg"/><Relationship Id="rId6"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censo.ine.gob.bo" TargetMode="External"/><Relationship Id="rId4" Type="http://schemas.openxmlformats.org/officeDocument/2006/relationships/hyperlink" Target="https://www.researchgate.net/publication/260324071_Cochabamba_Water_War_in_Bolivia_by_Oscar_Olivera_Tom_Lewis" TargetMode="External"/><Relationship Id="rId5" Type="http://schemas.openxmlformats.org/officeDocument/2006/relationships/hyperlink" Target="https://www.misicuni.gob.bo/download/informe-de-gestion-2017/" TargetMode="External"/><Relationship Id="rId6" Type="http://schemas.openxmlformats.org/officeDocument/2006/relationships/hyperlink" Target="https://semapa.gob.bo/resources/plugins/tiny_mce/plugins/filemanager/source/transparencia/InformeFinal2022.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16.png"/><Relationship Id="rId6"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6.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20.png"/><Relationship Id="rId7" Type="http://schemas.openxmlformats.org/officeDocument/2006/relationships/image" Target="../media/image21.jpg"/><Relationship Id="rId8"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56" name="Google Shape;56;p13"/>
          <p:cNvPicPr preferRelativeResize="0"/>
          <p:nvPr/>
        </p:nvPicPr>
        <p:blipFill rotWithShape="1">
          <a:blip r:embed="rId3">
            <a:alphaModFix/>
          </a:blip>
          <a:srcRect b="-16570" l="6030" r="-6029" t="16570"/>
          <a:stretch/>
        </p:blipFill>
        <p:spPr>
          <a:xfrm>
            <a:off x="0" y="0"/>
            <a:ext cx="9825475" cy="6273124"/>
          </a:xfrm>
          <a:prstGeom prst="rect">
            <a:avLst/>
          </a:prstGeom>
          <a:noFill/>
          <a:ln>
            <a:noFill/>
          </a:ln>
        </p:spPr>
      </p:pic>
      <p:sp>
        <p:nvSpPr>
          <p:cNvPr id="57" name="Google Shape;57;p13"/>
          <p:cNvSpPr txBox="1"/>
          <p:nvPr/>
        </p:nvSpPr>
        <p:spPr>
          <a:xfrm>
            <a:off x="855600" y="215600"/>
            <a:ext cx="7432800" cy="214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600">
                <a:solidFill>
                  <a:schemeClr val="lt1"/>
                </a:solidFill>
              </a:rPr>
              <a:t>CityLab Catalyst</a:t>
            </a:r>
            <a:endParaRPr b="1" sz="2600">
              <a:solidFill>
                <a:schemeClr val="lt1"/>
              </a:solidFill>
            </a:endParaRPr>
          </a:p>
          <a:p>
            <a:pPr indent="0" lvl="0" marL="0" rtl="0" algn="ctr">
              <a:spcBef>
                <a:spcPts val="0"/>
              </a:spcBef>
              <a:spcAft>
                <a:spcPts val="0"/>
              </a:spcAft>
              <a:buNone/>
            </a:pPr>
            <a:r>
              <a:rPr b="1" lang="en" sz="2600">
                <a:solidFill>
                  <a:schemeClr val="lt1"/>
                </a:solidFill>
              </a:rPr>
              <a:t>Cochabamba</a:t>
            </a:r>
            <a:endParaRPr b="1" sz="2600">
              <a:solidFill>
                <a:schemeClr val="lt1"/>
              </a:solidFill>
            </a:endParaRPr>
          </a:p>
          <a:p>
            <a:pPr indent="0" lvl="0" marL="0" rtl="0" algn="ctr">
              <a:spcBef>
                <a:spcPts val="0"/>
              </a:spcBef>
              <a:spcAft>
                <a:spcPts val="0"/>
              </a:spcAft>
              <a:buNone/>
            </a:pPr>
            <a:r>
              <a:rPr b="1" lang="en" sz="2600">
                <a:solidFill>
                  <a:schemeClr val="lt1"/>
                </a:solidFill>
              </a:rPr>
              <a:t>Bolivia</a:t>
            </a:r>
            <a:endParaRPr b="1" sz="2600">
              <a:solidFill>
                <a:schemeClr val="lt1"/>
              </a:solidFill>
            </a:endParaRPr>
          </a:p>
          <a:p>
            <a:pPr indent="0" lvl="0" marL="0" rtl="0" algn="ctr">
              <a:spcBef>
                <a:spcPts val="0"/>
              </a:spcBef>
              <a:spcAft>
                <a:spcPts val="0"/>
              </a:spcAft>
              <a:buNone/>
            </a:pPr>
            <a:r>
              <a:t/>
            </a:r>
            <a:endParaRPr b="1" sz="2600">
              <a:solidFill>
                <a:schemeClr val="lt1"/>
              </a:solidFill>
            </a:endParaRPr>
          </a:p>
        </p:txBody>
      </p:sp>
      <p:sp>
        <p:nvSpPr>
          <p:cNvPr id="58" name="Google Shape;58;p13"/>
          <p:cNvSpPr txBox="1"/>
          <p:nvPr/>
        </p:nvSpPr>
        <p:spPr>
          <a:xfrm>
            <a:off x="5586000" y="4471359"/>
            <a:ext cx="2857500" cy="49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lt1"/>
                </a:solidFill>
              </a:rPr>
              <a:t>By Nicola Caprirolo</a:t>
            </a:r>
            <a:endParaRPr b="1" sz="2200">
              <a:solidFill>
                <a:schemeClr val="lt1"/>
              </a:solidFill>
            </a:endParaRPr>
          </a:p>
          <a:p>
            <a:pPr indent="0" lvl="0" marL="0" rtl="0" algn="l">
              <a:spcBef>
                <a:spcPts val="0"/>
              </a:spcBef>
              <a:spcAft>
                <a:spcPts val="0"/>
              </a:spcAft>
              <a:buNone/>
            </a:pPr>
            <a:r>
              <a:t/>
            </a:r>
            <a:endParaRPr b="1" sz="2200">
              <a:solidFill>
                <a:schemeClr val="lt1"/>
              </a:solidFill>
            </a:endParaRPr>
          </a:p>
        </p:txBody>
      </p:sp>
      <p:pic>
        <p:nvPicPr>
          <p:cNvPr id="59" name="Google Shape;59;p13"/>
          <p:cNvPicPr preferRelativeResize="0"/>
          <p:nvPr/>
        </p:nvPicPr>
        <p:blipFill>
          <a:blip r:embed="rId4">
            <a:alphaModFix/>
          </a:blip>
          <a:stretch>
            <a:fillRect/>
          </a:stretch>
        </p:blipFill>
        <p:spPr>
          <a:xfrm>
            <a:off x="0" y="4261400"/>
            <a:ext cx="1045625" cy="914925"/>
          </a:xfrm>
          <a:prstGeom prst="rect">
            <a:avLst/>
          </a:prstGeom>
          <a:noFill/>
          <a:ln>
            <a:noFill/>
          </a:ln>
        </p:spPr>
      </p:pic>
      <p:pic>
        <p:nvPicPr>
          <p:cNvPr id="60" name="Google Shape;60;p13"/>
          <p:cNvPicPr preferRelativeResize="0"/>
          <p:nvPr/>
        </p:nvPicPr>
        <p:blipFill>
          <a:blip r:embed="rId5">
            <a:alphaModFix/>
          </a:blip>
          <a:stretch>
            <a:fillRect/>
          </a:stretch>
        </p:blipFill>
        <p:spPr>
          <a:xfrm>
            <a:off x="1172626" y="4471275"/>
            <a:ext cx="2532600" cy="495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22"/>
          <p:cNvPicPr preferRelativeResize="0"/>
          <p:nvPr/>
        </p:nvPicPr>
        <p:blipFill>
          <a:blip r:embed="rId3">
            <a:alphaModFix/>
          </a:blip>
          <a:stretch>
            <a:fillRect/>
          </a:stretch>
        </p:blipFill>
        <p:spPr>
          <a:xfrm>
            <a:off x="-2384500" y="-2"/>
            <a:ext cx="9144000" cy="5143502"/>
          </a:xfrm>
          <a:prstGeom prst="rect">
            <a:avLst/>
          </a:prstGeom>
          <a:noFill/>
          <a:ln>
            <a:noFill/>
          </a:ln>
        </p:spPr>
      </p:pic>
      <p:pic>
        <p:nvPicPr>
          <p:cNvPr id="128" name="Google Shape;128;p22"/>
          <p:cNvPicPr preferRelativeResize="0"/>
          <p:nvPr/>
        </p:nvPicPr>
        <p:blipFill>
          <a:blip r:embed="rId4">
            <a:alphaModFix/>
          </a:blip>
          <a:stretch>
            <a:fillRect/>
          </a:stretch>
        </p:blipFill>
        <p:spPr>
          <a:xfrm>
            <a:off x="4911475" y="0"/>
            <a:ext cx="4232524" cy="56530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2" name="Shape 132"/>
        <p:cNvGrpSpPr/>
        <p:nvPr/>
      </p:nvGrpSpPr>
      <p:grpSpPr>
        <a:xfrm>
          <a:off x="0" y="0"/>
          <a:ext cx="0" cy="0"/>
          <a:chOff x="0" y="0"/>
          <a:chExt cx="0" cy="0"/>
        </a:xfrm>
      </p:grpSpPr>
      <p:sp>
        <p:nvSpPr>
          <p:cNvPr id="133" name="Google Shape;133;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4" name="Google Shape;134;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5" name="Google Shape;135;p23"/>
          <p:cNvPicPr preferRelativeResize="0"/>
          <p:nvPr/>
        </p:nvPicPr>
        <p:blipFill>
          <a:blip r:embed="rId4">
            <a:alphaModFix/>
          </a:blip>
          <a:stretch>
            <a:fillRect/>
          </a:stretch>
        </p:blipFill>
        <p:spPr>
          <a:xfrm>
            <a:off x="3" y="0"/>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9" name="Shape 139"/>
        <p:cNvGrpSpPr/>
        <p:nvPr/>
      </p:nvGrpSpPr>
      <p:grpSpPr>
        <a:xfrm>
          <a:off x="0" y="0"/>
          <a:ext cx="0" cy="0"/>
          <a:chOff x="0" y="0"/>
          <a:chExt cx="0" cy="0"/>
        </a:xfrm>
      </p:grpSpPr>
      <p:pic>
        <p:nvPicPr>
          <p:cNvPr id="140" name="Google Shape;140;p24"/>
          <p:cNvPicPr preferRelativeResize="0"/>
          <p:nvPr/>
        </p:nvPicPr>
        <p:blipFill>
          <a:blip r:embed="rId4">
            <a:alphaModFix/>
          </a:blip>
          <a:stretch>
            <a:fillRect/>
          </a:stretch>
        </p:blipFill>
        <p:spPr>
          <a:xfrm>
            <a:off x="1" y="0"/>
            <a:ext cx="9143998" cy="5143500"/>
          </a:xfrm>
          <a:prstGeom prst="rect">
            <a:avLst/>
          </a:prstGeom>
          <a:noFill/>
          <a:ln>
            <a:noFill/>
          </a:ln>
        </p:spPr>
      </p:pic>
      <p:sp>
        <p:nvSpPr>
          <p:cNvPr id="141" name="Google Shape;141;p24"/>
          <p:cNvSpPr/>
          <p:nvPr/>
        </p:nvSpPr>
        <p:spPr>
          <a:xfrm>
            <a:off x="1701325" y="3204950"/>
            <a:ext cx="4852500" cy="18576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2" name="Google Shape;142;p24"/>
          <p:cNvSpPr txBox="1"/>
          <p:nvPr/>
        </p:nvSpPr>
        <p:spPr>
          <a:xfrm>
            <a:off x="2483200" y="3703850"/>
            <a:ext cx="3585300" cy="5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100">
                <a:solidFill>
                  <a:schemeClr val="dk1"/>
                </a:solidFill>
              </a:rPr>
              <a:t>SOUTH</a:t>
            </a:r>
            <a:r>
              <a:rPr lang="en" sz="4100">
                <a:solidFill>
                  <a:schemeClr val="dk1"/>
                </a:solidFill>
              </a:rPr>
              <a:t> </a:t>
            </a:r>
            <a:r>
              <a:rPr lang="en" sz="4100">
                <a:solidFill>
                  <a:schemeClr val="dk1"/>
                </a:solidFill>
              </a:rPr>
              <a:t>SIDE</a:t>
            </a:r>
            <a:endParaRPr sz="41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48" name="Google Shape;148;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9" name="Google Shape;149;p25"/>
          <p:cNvPicPr preferRelativeResize="0"/>
          <p:nvPr/>
        </p:nvPicPr>
        <p:blipFill>
          <a:blip r:embed="rId3">
            <a:alphaModFix/>
          </a:blip>
          <a:stretch>
            <a:fillRect/>
          </a:stretch>
        </p:blipFill>
        <p:spPr>
          <a:xfrm>
            <a:off x="0" y="0"/>
            <a:ext cx="3854450" cy="5143500"/>
          </a:xfrm>
          <a:prstGeom prst="rect">
            <a:avLst/>
          </a:prstGeom>
          <a:noFill/>
          <a:ln>
            <a:noFill/>
          </a:ln>
        </p:spPr>
      </p:pic>
      <p:pic>
        <p:nvPicPr>
          <p:cNvPr id="150" name="Google Shape;150;p25"/>
          <p:cNvPicPr preferRelativeResize="0"/>
          <p:nvPr/>
        </p:nvPicPr>
        <p:blipFill>
          <a:blip r:embed="rId4">
            <a:alphaModFix/>
          </a:blip>
          <a:stretch>
            <a:fillRect/>
          </a:stretch>
        </p:blipFill>
        <p:spPr>
          <a:xfrm>
            <a:off x="3854450" y="2256825"/>
            <a:ext cx="5289551" cy="2886675"/>
          </a:xfrm>
          <a:prstGeom prst="rect">
            <a:avLst/>
          </a:prstGeom>
          <a:noFill/>
          <a:ln>
            <a:noFill/>
          </a:ln>
        </p:spPr>
      </p:pic>
      <p:pic>
        <p:nvPicPr>
          <p:cNvPr id="151" name="Google Shape;151;p25"/>
          <p:cNvPicPr preferRelativeResize="0"/>
          <p:nvPr/>
        </p:nvPicPr>
        <p:blipFill>
          <a:blip r:embed="rId5">
            <a:alphaModFix/>
          </a:blip>
          <a:stretch>
            <a:fillRect/>
          </a:stretch>
        </p:blipFill>
        <p:spPr>
          <a:xfrm>
            <a:off x="3854450" y="0"/>
            <a:ext cx="5289549" cy="22568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7" name="Google Shape;157;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8" name="Google Shape;158;p26"/>
          <p:cNvPicPr preferRelativeResize="0"/>
          <p:nvPr/>
        </p:nvPicPr>
        <p:blipFill>
          <a:blip r:embed="rId3">
            <a:alphaModFix/>
          </a:blip>
          <a:stretch>
            <a:fillRect/>
          </a:stretch>
        </p:blipFill>
        <p:spPr>
          <a:xfrm>
            <a:off x="0" y="0"/>
            <a:ext cx="8832300" cy="45688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7"/>
          <p:cNvSpPr txBox="1"/>
          <p:nvPr/>
        </p:nvSpPr>
        <p:spPr>
          <a:xfrm>
            <a:off x="1944875" y="-128975"/>
            <a:ext cx="6147900" cy="5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chemeClr val="dk2"/>
                </a:solidFill>
              </a:rPr>
              <a:t>Management Models: Types of OLPES</a:t>
            </a:r>
            <a:endParaRPr sz="2300">
              <a:solidFill>
                <a:schemeClr val="dk2"/>
              </a:solidFill>
            </a:endParaRPr>
          </a:p>
        </p:txBody>
      </p:sp>
      <p:graphicFrame>
        <p:nvGraphicFramePr>
          <p:cNvPr id="164" name="Google Shape;164;p27"/>
          <p:cNvGraphicFramePr/>
          <p:nvPr/>
        </p:nvGraphicFramePr>
        <p:xfrm>
          <a:off x="-12" y="359050"/>
          <a:ext cx="3000000" cy="3000000"/>
        </p:xfrm>
        <a:graphic>
          <a:graphicData uri="http://schemas.openxmlformats.org/drawingml/2006/table">
            <a:tbl>
              <a:tblPr>
                <a:noFill/>
                <a:tableStyleId>{E7E2A5D2-F173-4D89-9E20-01372149430D}</a:tableStyleId>
              </a:tblPr>
              <a:tblGrid>
                <a:gridCol w="1391325"/>
                <a:gridCol w="674650"/>
                <a:gridCol w="839325"/>
                <a:gridCol w="942550"/>
                <a:gridCol w="913400"/>
                <a:gridCol w="767650"/>
                <a:gridCol w="913400"/>
                <a:gridCol w="825975"/>
                <a:gridCol w="903675"/>
                <a:gridCol w="913400"/>
              </a:tblGrid>
              <a:tr h="583650">
                <a:tc>
                  <a:txBody>
                    <a:bodyPr/>
                    <a:lstStyle/>
                    <a:p>
                      <a:pPr indent="0" lvl="0" marL="0" rtl="0" algn="ctr">
                        <a:lnSpc>
                          <a:spcPct val="105000"/>
                        </a:lnSpc>
                        <a:spcBef>
                          <a:spcPts val="600"/>
                        </a:spcBef>
                        <a:spcAft>
                          <a:spcPts val="0"/>
                        </a:spcAft>
                        <a:buNone/>
                      </a:pPr>
                      <a:r>
                        <a:rPr b="1" lang="en" sz="1600">
                          <a:solidFill>
                            <a:srgbClr val="FFFFFF"/>
                          </a:solidFill>
                          <a:latin typeface="Calibri"/>
                          <a:ea typeface="Calibri"/>
                          <a:cs typeface="Calibri"/>
                          <a:sym typeface="Calibri"/>
                        </a:rPr>
                        <a:t>Tipo de OLPES</a:t>
                      </a:r>
                      <a:endParaRPr b="1" sz="1600">
                        <a:solidFill>
                          <a:srgbClr val="FFFFFF"/>
                        </a:solidFill>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rtl="0" algn="ctr">
                        <a:lnSpc>
                          <a:spcPct val="105000"/>
                        </a:lnSpc>
                        <a:spcBef>
                          <a:spcPts val="600"/>
                        </a:spcBef>
                        <a:spcAft>
                          <a:spcPts val="0"/>
                        </a:spcAft>
                        <a:buNone/>
                      </a:pPr>
                      <a:r>
                        <a:rPr b="1" lang="en" sz="1600">
                          <a:solidFill>
                            <a:srgbClr val="FFFFFF"/>
                          </a:solidFill>
                          <a:latin typeface="Calibri"/>
                          <a:ea typeface="Calibri"/>
                          <a:cs typeface="Calibri"/>
                          <a:sym typeface="Calibri"/>
                        </a:rPr>
                        <a:t>Cercado</a:t>
                      </a:r>
                      <a:endParaRPr b="1" sz="1600">
                        <a:solidFill>
                          <a:srgbClr val="FFFFFF"/>
                        </a:solidFill>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rtl="0" algn="ctr">
                        <a:lnSpc>
                          <a:spcPct val="105000"/>
                        </a:lnSpc>
                        <a:spcBef>
                          <a:spcPts val="600"/>
                        </a:spcBef>
                        <a:spcAft>
                          <a:spcPts val="0"/>
                        </a:spcAft>
                        <a:buNone/>
                      </a:pPr>
                      <a:r>
                        <a:rPr b="1" lang="en" sz="1600">
                          <a:solidFill>
                            <a:srgbClr val="FFFFFF"/>
                          </a:solidFill>
                          <a:latin typeface="Calibri"/>
                          <a:ea typeface="Calibri"/>
                          <a:cs typeface="Calibri"/>
                          <a:sym typeface="Calibri"/>
                        </a:rPr>
                        <a:t>Colcap.</a:t>
                      </a:r>
                      <a:endParaRPr b="1" sz="1600">
                        <a:solidFill>
                          <a:srgbClr val="FFFFFF"/>
                        </a:solidFill>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rtl="0" algn="ctr">
                        <a:lnSpc>
                          <a:spcPct val="105000"/>
                        </a:lnSpc>
                        <a:spcBef>
                          <a:spcPts val="600"/>
                        </a:spcBef>
                        <a:spcAft>
                          <a:spcPts val="0"/>
                        </a:spcAft>
                        <a:buNone/>
                      </a:pPr>
                      <a:r>
                        <a:rPr b="1" lang="en" sz="1600">
                          <a:solidFill>
                            <a:srgbClr val="FFFFFF"/>
                          </a:solidFill>
                          <a:latin typeface="Calibri"/>
                          <a:ea typeface="Calibri"/>
                          <a:cs typeface="Calibri"/>
                          <a:sym typeface="Calibri"/>
                        </a:rPr>
                        <a:t>Quillac.</a:t>
                      </a:r>
                      <a:endParaRPr b="1" sz="1600">
                        <a:solidFill>
                          <a:srgbClr val="FFFFFF"/>
                        </a:solidFill>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rtl="0" algn="ctr">
                        <a:lnSpc>
                          <a:spcPct val="105000"/>
                        </a:lnSpc>
                        <a:spcBef>
                          <a:spcPts val="600"/>
                        </a:spcBef>
                        <a:spcAft>
                          <a:spcPts val="0"/>
                        </a:spcAft>
                        <a:buNone/>
                      </a:pPr>
                      <a:r>
                        <a:rPr b="1" lang="en" sz="1600">
                          <a:solidFill>
                            <a:srgbClr val="FFFFFF"/>
                          </a:solidFill>
                          <a:latin typeface="Calibri"/>
                          <a:ea typeface="Calibri"/>
                          <a:cs typeface="Calibri"/>
                          <a:sym typeface="Calibri"/>
                        </a:rPr>
                        <a:t>Sacaba</a:t>
                      </a:r>
                      <a:endParaRPr b="1" sz="1600">
                        <a:solidFill>
                          <a:srgbClr val="FFFFFF"/>
                        </a:solidFill>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rtl="0" algn="ctr">
                        <a:lnSpc>
                          <a:spcPct val="105000"/>
                        </a:lnSpc>
                        <a:spcBef>
                          <a:spcPts val="600"/>
                        </a:spcBef>
                        <a:spcAft>
                          <a:spcPts val="0"/>
                        </a:spcAft>
                        <a:buNone/>
                      </a:pPr>
                      <a:r>
                        <a:rPr b="1" lang="en" sz="1600">
                          <a:solidFill>
                            <a:srgbClr val="FFFFFF"/>
                          </a:solidFill>
                          <a:latin typeface="Calibri"/>
                          <a:ea typeface="Calibri"/>
                          <a:cs typeface="Calibri"/>
                          <a:sym typeface="Calibri"/>
                        </a:rPr>
                        <a:t>Sipe Sipe</a:t>
                      </a:r>
                      <a:endParaRPr b="1" sz="1600">
                        <a:solidFill>
                          <a:srgbClr val="FFFFFF"/>
                        </a:solidFill>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rtl="0" algn="ctr">
                        <a:lnSpc>
                          <a:spcPct val="105000"/>
                        </a:lnSpc>
                        <a:spcBef>
                          <a:spcPts val="600"/>
                        </a:spcBef>
                        <a:spcAft>
                          <a:spcPts val="0"/>
                        </a:spcAft>
                        <a:buNone/>
                      </a:pPr>
                      <a:r>
                        <a:rPr b="1" lang="en" sz="1600">
                          <a:solidFill>
                            <a:srgbClr val="FFFFFF"/>
                          </a:solidFill>
                          <a:latin typeface="Calibri"/>
                          <a:ea typeface="Calibri"/>
                          <a:cs typeface="Calibri"/>
                          <a:sym typeface="Calibri"/>
                        </a:rPr>
                        <a:t>Tiquip.</a:t>
                      </a:r>
                      <a:endParaRPr b="1" sz="1600">
                        <a:solidFill>
                          <a:srgbClr val="FFFFFF"/>
                        </a:solidFill>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rtl="0" algn="ctr">
                        <a:lnSpc>
                          <a:spcPct val="105000"/>
                        </a:lnSpc>
                        <a:spcBef>
                          <a:spcPts val="600"/>
                        </a:spcBef>
                        <a:spcAft>
                          <a:spcPts val="0"/>
                        </a:spcAft>
                        <a:buNone/>
                      </a:pPr>
                      <a:r>
                        <a:rPr b="1" lang="en" sz="1600">
                          <a:solidFill>
                            <a:srgbClr val="FFFFFF"/>
                          </a:solidFill>
                          <a:latin typeface="Calibri"/>
                          <a:ea typeface="Calibri"/>
                          <a:cs typeface="Calibri"/>
                          <a:sym typeface="Calibri"/>
                        </a:rPr>
                        <a:t>Vinto</a:t>
                      </a:r>
                      <a:endParaRPr b="1" sz="1600">
                        <a:solidFill>
                          <a:srgbClr val="FFFFFF"/>
                        </a:solidFill>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rtl="0" algn="ctr">
                        <a:lnSpc>
                          <a:spcPct val="105000"/>
                        </a:lnSpc>
                        <a:spcBef>
                          <a:spcPts val="600"/>
                        </a:spcBef>
                        <a:spcAft>
                          <a:spcPts val="0"/>
                        </a:spcAft>
                        <a:buNone/>
                      </a:pPr>
                      <a:r>
                        <a:rPr b="1" lang="en" sz="1600">
                          <a:solidFill>
                            <a:srgbClr val="FFFFFF"/>
                          </a:solidFill>
                          <a:latin typeface="Calibri"/>
                          <a:ea typeface="Calibri"/>
                          <a:cs typeface="Calibri"/>
                          <a:sym typeface="Calibri"/>
                        </a:rPr>
                        <a:t>Totales</a:t>
                      </a:r>
                      <a:endParaRPr b="1" sz="1600">
                        <a:solidFill>
                          <a:srgbClr val="FFFFFF"/>
                        </a:solidFill>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rtl="0" algn="ctr">
                        <a:lnSpc>
                          <a:spcPct val="105000"/>
                        </a:lnSpc>
                        <a:spcBef>
                          <a:spcPts val="600"/>
                        </a:spcBef>
                        <a:spcAft>
                          <a:spcPts val="0"/>
                        </a:spcAft>
                        <a:buNone/>
                      </a:pPr>
                      <a:r>
                        <a:rPr b="1" lang="en" sz="1600">
                          <a:solidFill>
                            <a:srgbClr val="FFFFFF"/>
                          </a:solidFill>
                          <a:latin typeface="Calibri"/>
                          <a:ea typeface="Calibri"/>
                          <a:cs typeface="Calibri"/>
                          <a:sym typeface="Calibri"/>
                        </a:rPr>
                        <a:t>%</a:t>
                      </a:r>
                      <a:endParaRPr b="1" sz="1600">
                        <a:solidFill>
                          <a:srgbClr val="FFFFFF"/>
                        </a:solidFill>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r>
              <a:tr h="1017800">
                <a:tc>
                  <a:txBody>
                    <a:bodyPr/>
                    <a:lstStyle/>
                    <a:p>
                      <a:pPr indent="0" lvl="0" marL="0" rtl="0" algn="l">
                        <a:lnSpc>
                          <a:spcPct val="105000"/>
                        </a:lnSpc>
                        <a:spcBef>
                          <a:spcPts val="600"/>
                        </a:spcBef>
                        <a:spcAft>
                          <a:spcPts val="0"/>
                        </a:spcAft>
                        <a:buNone/>
                      </a:pPr>
                      <a:r>
                        <a:rPr b="1" lang="en" sz="1600">
                          <a:solidFill>
                            <a:srgbClr val="FFFFFF"/>
                          </a:solidFill>
                          <a:latin typeface="Calibri"/>
                          <a:ea typeface="Calibri"/>
                          <a:cs typeface="Calibri"/>
                          <a:sym typeface="Calibri"/>
                        </a:rPr>
                        <a:t>Territorial Base Organizations</a:t>
                      </a:r>
                      <a:endParaRPr b="1" sz="1600">
                        <a:solidFill>
                          <a:srgbClr val="FFFFFF"/>
                        </a:solidFill>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4F81BD"/>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23</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15</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28</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46</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1</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9</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11</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133</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21.49%</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r>
              <a:tr h="583650">
                <a:tc>
                  <a:txBody>
                    <a:bodyPr/>
                    <a:lstStyle/>
                    <a:p>
                      <a:pPr indent="0" lvl="0" marL="0" rtl="0" algn="l">
                        <a:lnSpc>
                          <a:spcPct val="105000"/>
                        </a:lnSpc>
                        <a:spcBef>
                          <a:spcPts val="600"/>
                        </a:spcBef>
                        <a:spcAft>
                          <a:spcPts val="0"/>
                        </a:spcAft>
                        <a:buNone/>
                      </a:pPr>
                      <a:r>
                        <a:rPr b="1" lang="en" sz="1600">
                          <a:solidFill>
                            <a:srgbClr val="FFFFFF"/>
                          </a:solidFill>
                          <a:latin typeface="Calibri"/>
                          <a:ea typeface="Calibri"/>
                          <a:cs typeface="Calibri"/>
                          <a:sym typeface="Calibri"/>
                        </a:rPr>
                        <a:t>Self-managed Systems</a:t>
                      </a:r>
                      <a:endParaRPr b="1" sz="1600">
                        <a:solidFill>
                          <a:srgbClr val="FFFFFF"/>
                        </a:solidFill>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4F81BD"/>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122</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DF4"/>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48</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DF4"/>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75</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DF4"/>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52</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DF4"/>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18</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DF4"/>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35</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DF4"/>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13</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DF4"/>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359</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DF4"/>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58%</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DF4"/>
                    </a:solidFill>
                  </a:tcPr>
                </a:tc>
              </a:tr>
              <a:tr h="366600">
                <a:tc>
                  <a:txBody>
                    <a:bodyPr/>
                    <a:lstStyle/>
                    <a:p>
                      <a:pPr indent="0" lvl="0" marL="0" rtl="0" algn="l">
                        <a:lnSpc>
                          <a:spcPct val="105000"/>
                        </a:lnSpc>
                        <a:spcBef>
                          <a:spcPts val="600"/>
                        </a:spcBef>
                        <a:spcAft>
                          <a:spcPts val="0"/>
                        </a:spcAft>
                        <a:buNone/>
                      </a:pPr>
                      <a:r>
                        <a:rPr b="1" lang="en" sz="1600">
                          <a:solidFill>
                            <a:srgbClr val="FFFFFF"/>
                          </a:solidFill>
                          <a:latin typeface="Calibri"/>
                          <a:ea typeface="Calibri"/>
                          <a:cs typeface="Calibri"/>
                          <a:sym typeface="Calibri"/>
                        </a:rPr>
                        <a:t>Coop.</a:t>
                      </a:r>
                      <a:endParaRPr b="1" sz="1600">
                        <a:solidFill>
                          <a:srgbClr val="FFFFFF"/>
                        </a:solidFill>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4F81BD"/>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11</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9</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4</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12</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1</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3</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0</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40</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6.46%</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r>
              <a:tr h="800725">
                <a:tc>
                  <a:txBody>
                    <a:bodyPr/>
                    <a:lstStyle/>
                    <a:p>
                      <a:pPr indent="0" lvl="0" marL="0" rtl="0" algn="l">
                        <a:lnSpc>
                          <a:spcPct val="105000"/>
                        </a:lnSpc>
                        <a:spcBef>
                          <a:spcPts val="600"/>
                        </a:spcBef>
                        <a:spcAft>
                          <a:spcPts val="0"/>
                        </a:spcAft>
                        <a:buNone/>
                      </a:pPr>
                      <a:r>
                        <a:rPr b="1" lang="en" sz="1600">
                          <a:solidFill>
                            <a:srgbClr val="FFFFFF"/>
                          </a:solidFill>
                          <a:latin typeface="Calibri"/>
                          <a:ea typeface="Calibri"/>
                          <a:cs typeface="Calibri"/>
                          <a:sym typeface="Calibri"/>
                        </a:rPr>
                        <a:t>Private Urban Systems</a:t>
                      </a:r>
                      <a:endParaRPr b="1" sz="1600">
                        <a:solidFill>
                          <a:srgbClr val="FFFFFF"/>
                        </a:solidFill>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4F81BD"/>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26</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DF4"/>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13</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DF4"/>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10</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DF4"/>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14</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DF4"/>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0</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DF4"/>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3</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DF4"/>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1</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DF4"/>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67</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DF4"/>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10.82%</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DF4"/>
                    </a:solidFill>
                  </a:tcPr>
                </a:tc>
              </a:tr>
              <a:tr h="583650">
                <a:tc>
                  <a:txBody>
                    <a:bodyPr/>
                    <a:lstStyle/>
                    <a:p>
                      <a:pPr indent="0" lvl="0" marL="0" rtl="0" algn="l">
                        <a:lnSpc>
                          <a:spcPct val="105000"/>
                        </a:lnSpc>
                        <a:spcBef>
                          <a:spcPts val="600"/>
                        </a:spcBef>
                        <a:spcAft>
                          <a:spcPts val="0"/>
                        </a:spcAft>
                        <a:buNone/>
                      </a:pPr>
                      <a:r>
                        <a:rPr b="1" lang="en" sz="1600">
                          <a:solidFill>
                            <a:srgbClr val="FFFFFF"/>
                          </a:solidFill>
                          <a:latin typeface="Calibri"/>
                          <a:ea typeface="Calibri"/>
                          <a:cs typeface="Calibri"/>
                          <a:sym typeface="Calibri"/>
                        </a:rPr>
                        <a:t>Agrarian Unions</a:t>
                      </a:r>
                      <a:endParaRPr b="1" sz="1600">
                        <a:solidFill>
                          <a:srgbClr val="FFFFFF"/>
                        </a:solidFill>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4F81BD"/>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7</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0</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1</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7</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0</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1</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0</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16</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2.58%</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0D8E8"/>
                    </a:solidFill>
                  </a:tcPr>
                </a:tc>
              </a:tr>
              <a:tr h="583650">
                <a:tc>
                  <a:txBody>
                    <a:bodyPr/>
                    <a:lstStyle/>
                    <a:p>
                      <a:pPr indent="0" lvl="0" marL="0" rtl="0" algn="l">
                        <a:lnSpc>
                          <a:spcPct val="105000"/>
                        </a:lnSpc>
                        <a:spcBef>
                          <a:spcPts val="600"/>
                        </a:spcBef>
                        <a:spcAft>
                          <a:spcPts val="0"/>
                        </a:spcAft>
                        <a:buNone/>
                      </a:pPr>
                      <a:r>
                        <a:rPr b="1" lang="en" sz="1600">
                          <a:solidFill>
                            <a:srgbClr val="FFFFFF"/>
                          </a:solidFill>
                          <a:latin typeface="Calibri"/>
                          <a:ea typeface="Calibri"/>
                          <a:cs typeface="Calibri"/>
                          <a:sym typeface="Calibri"/>
                        </a:rPr>
                        <a:t>TOTAL EPSAS</a:t>
                      </a:r>
                      <a:endParaRPr b="1" sz="1600">
                        <a:solidFill>
                          <a:srgbClr val="FFFFFF"/>
                        </a:solidFill>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4F81BD"/>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189</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DF4"/>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85</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DF4"/>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118</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DF4"/>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131</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DF4"/>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20</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DF4"/>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51</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DF4"/>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25</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DF4"/>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619</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DF4"/>
                    </a:solidFill>
                  </a:tcPr>
                </a:tc>
                <a:tc>
                  <a:txBody>
                    <a:bodyPr/>
                    <a:lstStyle/>
                    <a:p>
                      <a:pPr indent="0" lvl="0" marL="0" rtl="0" algn="ctr">
                        <a:lnSpc>
                          <a:spcPct val="105000"/>
                        </a:lnSpc>
                        <a:spcBef>
                          <a:spcPts val="600"/>
                        </a:spcBef>
                        <a:spcAft>
                          <a:spcPts val="0"/>
                        </a:spcAft>
                        <a:buNone/>
                      </a:pPr>
                      <a:r>
                        <a:rPr lang="en" sz="1600">
                          <a:latin typeface="Calibri"/>
                          <a:ea typeface="Calibri"/>
                          <a:cs typeface="Calibri"/>
                          <a:sym typeface="Calibri"/>
                        </a:rPr>
                        <a:t>100%</a:t>
                      </a:r>
                      <a:endParaRPr sz="1600">
                        <a:latin typeface="Calibri"/>
                        <a:ea typeface="Calibri"/>
                        <a:cs typeface="Calibri"/>
                        <a:sym typeface="Calibri"/>
                      </a:endParaRPr>
                    </a:p>
                  </a:txBody>
                  <a:tcPr marT="9525" marB="9142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9EDF4"/>
                    </a:solidFill>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70" name="Google Shape;170;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1" name="Google Shape;171;p28"/>
          <p:cNvPicPr preferRelativeResize="0"/>
          <p:nvPr/>
        </p:nvPicPr>
        <p:blipFill>
          <a:blip r:embed="rId3">
            <a:alphaModFix/>
          </a:blip>
          <a:stretch>
            <a:fillRect/>
          </a:stretch>
        </p:blipFill>
        <p:spPr>
          <a:xfrm>
            <a:off x="4572000" y="1786018"/>
            <a:ext cx="4572001" cy="3429007"/>
          </a:xfrm>
          <a:prstGeom prst="rect">
            <a:avLst/>
          </a:prstGeom>
          <a:noFill/>
          <a:ln>
            <a:noFill/>
          </a:ln>
        </p:spPr>
      </p:pic>
      <p:pic>
        <p:nvPicPr>
          <p:cNvPr id="172" name="Google Shape;172;p28"/>
          <p:cNvPicPr preferRelativeResize="0"/>
          <p:nvPr/>
        </p:nvPicPr>
        <p:blipFill>
          <a:blip r:embed="rId4">
            <a:alphaModFix/>
          </a:blip>
          <a:stretch>
            <a:fillRect/>
          </a:stretch>
        </p:blipFill>
        <p:spPr>
          <a:xfrm>
            <a:off x="0" y="2287650"/>
            <a:ext cx="4572000" cy="2869400"/>
          </a:xfrm>
          <a:prstGeom prst="rect">
            <a:avLst/>
          </a:prstGeom>
          <a:noFill/>
          <a:ln>
            <a:noFill/>
          </a:ln>
        </p:spPr>
      </p:pic>
      <p:pic>
        <p:nvPicPr>
          <p:cNvPr id="173" name="Google Shape;173;p28"/>
          <p:cNvPicPr preferRelativeResize="0"/>
          <p:nvPr/>
        </p:nvPicPr>
        <p:blipFill>
          <a:blip r:embed="rId5">
            <a:alphaModFix/>
          </a:blip>
          <a:stretch>
            <a:fillRect/>
          </a:stretch>
        </p:blipFill>
        <p:spPr>
          <a:xfrm>
            <a:off x="0" y="0"/>
            <a:ext cx="4572000" cy="2571750"/>
          </a:xfrm>
          <a:prstGeom prst="rect">
            <a:avLst/>
          </a:prstGeom>
          <a:noFill/>
          <a:ln>
            <a:noFill/>
          </a:ln>
        </p:spPr>
      </p:pic>
      <p:pic>
        <p:nvPicPr>
          <p:cNvPr id="174" name="Google Shape;174;p28"/>
          <p:cNvPicPr preferRelativeResize="0"/>
          <p:nvPr/>
        </p:nvPicPr>
        <p:blipFill>
          <a:blip r:embed="rId6">
            <a:alphaModFix/>
          </a:blip>
          <a:stretch>
            <a:fillRect/>
          </a:stretch>
        </p:blipFill>
        <p:spPr>
          <a:xfrm>
            <a:off x="4572000" y="0"/>
            <a:ext cx="4572001" cy="2036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8" name="Shape 178"/>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30"/>
          <p:cNvPicPr preferRelativeResize="0"/>
          <p:nvPr/>
        </p:nvPicPr>
        <p:blipFill>
          <a:blip r:embed="rId3">
            <a:alphaModFix/>
          </a:blip>
          <a:stretch>
            <a:fillRect/>
          </a:stretch>
        </p:blipFill>
        <p:spPr>
          <a:xfrm>
            <a:off x="1489654" y="0"/>
            <a:ext cx="6164692" cy="51435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89" name="Google Shape;189;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0" name="Google Shape;190;p31"/>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title"/>
          </p:nvPr>
        </p:nvSpPr>
        <p:spPr>
          <a:xfrm>
            <a:off x="153725" y="510250"/>
            <a:ext cx="1586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About Me</a:t>
            </a:r>
            <a:endParaRPr/>
          </a:p>
        </p:txBody>
      </p:sp>
      <p:pic>
        <p:nvPicPr>
          <p:cNvPr id="66" name="Google Shape;66;p14"/>
          <p:cNvPicPr preferRelativeResize="0"/>
          <p:nvPr/>
        </p:nvPicPr>
        <p:blipFill>
          <a:blip r:embed="rId3">
            <a:alphaModFix/>
          </a:blip>
          <a:stretch>
            <a:fillRect/>
          </a:stretch>
        </p:blipFill>
        <p:spPr>
          <a:xfrm>
            <a:off x="3545350" y="510250"/>
            <a:ext cx="2053299" cy="2737724"/>
          </a:xfrm>
          <a:prstGeom prst="rect">
            <a:avLst/>
          </a:prstGeom>
          <a:noFill/>
          <a:ln>
            <a:noFill/>
          </a:ln>
        </p:spPr>
      </p:pic>
      <p:pic>
        <p:nvPicPr>
          <p:cNvPr id="67" name="Google Shape;67;p14"/>
          <p:cNvPicPr preferRelativeResize="0"/>
          <p:nvPr/>
        </p:nvPicPr>
        <p:blipFill>
          <a:blip r:embed="rId4">
            <a:alphaModFix/>
          </a:blip>
          <a:stretch>
            <a:fillRect/>
          </a:stretch>
        </p:blipFill>
        <p:spPr>
          <a:xfrm>
            <a:off x="2974588" y="3812750"/>
            <a:ext cx="3642224" cy="994875"/>
          </a:xfrm>
          <a:prstGeom prst="rect">
            <a:avLst/>
          </a:prstGeom>
          <a:noFill/>
          <a:ln>
            <a:noFill/>
          </a:ln>
        </p:spPr>
      </p:pic>
      <p:pic>
        <p:nvPicPr>
          <p:cNvPr id="68" name="Google Shape;68;p14"/>
          <p:cNvPicPr preferRelativeResize="0"/>
          <p:nvPr/>
        </p:nvPicPr>
        <p:blipFill>
          <a:blip r:embed="rId5">
            <a:alphaModFix/>
          </a:blip>
          <a:stretch>
            <a:fillRect/>
          </a:stretch>
        </p:blipFill>
        <p:spPr>
          <a:xfrm>
            <a:off x="6473275" y="510250"/>
            <a:ext cx="2209059" cy="2737723"/>
          </a:xfrm>
          <a:prstGeom prst="rect">
            <a:avLst/>
          </a:prstGeom>
          <a:noFill/>
          <a:ln>
            <a:noFill/>
          </a:ln>
        </p:spPr>
      </p:pic>
      <p:pic>
        <p:nvPicPr>
          <p:cNvPr id="69" name="Google Shape;69;p14"/>
          <p:cNvPicPr preferRelativeResize="0"/>
          <p:nvPr/>
        </p:nvPicPr>
        <p:blipFill>
          <a:blip r:embed="rId6">
            <a:alphaModFix/>
          </a:blip>
          <a:stretch>
            <a:fillRect/>
          </a:stretch>
        </p:blipFill>
        <p:spPr>
          <a:xfrm>
            <a:off x="6734150" y="3283537"/>
            <a:ext cx="2053301" cy="2053301"/>
          </a:xfrm>
          <a:prstGeom prst="rect">
            <a:avLst/>
          </a:prstGeom>
          <a:noFill/>
          <a:ln>
            <a:noFill/>
          </a:ln>
        </p:spPr>
      </p:pic>
      <p:sp>
        <p:nvSpPr>
          <p:cNvPr id="70" name="Google Shape;70;p14"/>
          <p:cNvSpPr txBox="1"/>
          <p:nvPr/>
        </p:nvSpPr>
        <p:spPr>
          <a:xfrm>
            <a:off x="153725" y="895950"/>
            <a:ext cx="3120900" cy="444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Father. God &amp; Family 1st.</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CEO &amp; Founder - Holi Labs</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Flex MBA Candidate at JHU</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International Development, Cross-sectoral Cooperation, Sustainability, Blockchain, Healthcare</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Half </a:t>
            </a:r>
            <a:endParaRPr sz="1800">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4" name="Shape 194"/>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References</a:t>
            </a:r>
            <a:endParaRPr/>
          </a:p>
        </p:txBody>
      </p:sp>
      <p:sp>
        <p:nvSpPr>
          <p:cNvPr id="200" name="Google Shape;200;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688"/>
              <a:buNone/>
            </a:pPr>
            <a:r>
              <a:rPr lang="en" sz="1350"/>
              <a:t>Aurora Israel. (2022, October 11). Asterra, the Israeli start-up that detects pipeline leaks from outer space. https://aurora-israel.co.il/en/Satellites-detect-leaks-in-water-pipes-from-high-above-the-earth/</a:t>
            </a:r>
            <a:endParaRPr sz="1350"/>
          </a:p>
          <a:p>
            <a:pPr indent="0" lvl="0" marL="0" rtl="0" algn="l">
              <a:lnSpc>
                <a:spcPct val="95000"/>
              </a:lnSpc>
              <a:spcBef>
                <a:spcPts val="1200"/>
              </a:spcBef>
              <a:spcAft>
                <a:spcPts val="0"/>
              </a:spcAft>
              <a:buSzPts val="688"/>
              <a:buNone/>
            </a:pPr>
            <a:r>
              <a:rPr lang="en" sz="1350"/>
              <a:t>Instituto Nacional de Estadística Bolivia. (2024). INE culmina socialización del conteo poblacional del censo 2024 y convoca a mesa técnica nacional. Retrieved from </a:t>
            </a:r>
            <a:r>
              <a:rPr lang="en" sz="1350" u="sng">
                <a:solidFill>
                  <a:schemeClr val="hlink"/>
                </a:solidFill>
                <a:hlinkClick r:id="rId3"/>
              </a:rPr>
              <a:t>https://censo.ine.gob.bo</a:t>
            </a:r>
            <a:endParaRPr sz="1350"/>
          </a:p>
          <a:p>
            <a:pPr indent="0" lvl="0" marL="0" rtl="0" algn="l">
              <a:lnSpc>
                <a:spcPct val="95000"/>
              </a:lnSpc>
              <a:spcBef>
                <a:spcPts val="1200"/>
              </a:spcBef>
              <a:spcAft>
                <a:spcPts val="0"/>
              </a:spcAft>
              <a:buSzPts val="688"/>
              <a:buNone/>
            </a:pPr>
            <a:r>
              <a:rPr lang="en" sz="1350"/>
              <a:t>Olivera, O., &amp; Lewis, T. (2004). Cochabamba! Water war in Bolivia. South End Press. Retrieved from </a:t>
            </a:r>
            <a:r>
              <a:rPr lang="en" sz="1350" u="sng">
                <a:solidFill>
                  <a:schemeClr val="hlink"/>
                </a:solidFill>
                <a:hlinkClick r:id="rId4"/>
              </a:rPr>
              <a:t>https://www.researchgate.net/publication/260324071_Cochabamba_Water_War_in_Bolivia_by_Oscar_Olivera_Tom_Lewis</a:t>
            </a:r>
            <a:endParaRPr sz="1350"/>
          </a:p>
          <a:p>
            <a:pPr indent="0" lvl="0" marL="0" rtl="0" algn="l">
              <a:lnSpc>
                <a:spcPct val="95000"/>
              </a:lnSpc>
              <a:spcBef>
                <a:spcPts val="1200"/>
              </a:spcBef>
              <a:spcAft>
                <a:spcPts val="0"/>
              </a:spcAft>
              <a:buSzPts val="688"/>
              <a:buNone/>
            </a:pPr>
            <a:r>
              <a:rPr lang="en" sz="1350"/>
              <a:t>Misicuni Project Report. (2017). Proyecto múltiple Misicuni: Reporte técnico de infraestructura y distribución de agua. Gobierno Autónomo de Cochabamba. Retrieved from </a:t>
            </a:r>
            <a:r>
              <a:rPr lang="en" sz="1350" u="sng">
                <a:solidFill>
                  <a:schemeClr val="hlink"/>
                </a:solidFill>
                <a:hlinkClick r:id="rId5"/>
              </a:rPr>
              <a:t>https://www.misicuni.gob.bo/download/informe-de-gestion-2017/</a:t>
            </a:r>
            <a:endParaRPr sz="1350"/>
          </a:p>
          <a:p>
            <a:pPr indent="0" lvl="0" marL="0" rtl="0" algn="l">
              <a:lnSpc>
                <a:spcPct val="95000"/>
              </a:lnSpc>
              <a:spcBef>
                <a:spcPts val="1200"/>
              </a:spcBef>
              <a:spcAft>
                <a:spcPts val="0"/>
              </a:spcAft>
              <a:buSzPts val="688"/>
              <a:buNone/>
            </a:pPr>
            <a:r>
              <a:rPr lang="en" sz="1350"/>
              <a:t>SEMAPA Annual Report. (2022). Informe de gestión del servicio de agua potable y saneamiento de Cochabamba. SEMAPA. Retrieved from </a:t>
            </a:r>
            <a:r>
              <a:rPr lang="en" sz="1350" u="sng">
                <a:solidFill>
                  <a:schemeClr val="hlink"/>
                </a:solidFill>
                <a:hlinkClick r:id="rId6"/>
              </a:rPr>
              <a:t>https://semapa.gob.bo/resources/plugins/tiny_mce/plugins/filemanager/source/transparencia/InformeFinal2022.pdf</a:t>
            </a:r>
            <a:endParaRPr sz="1350"/>
          </a:p>
          <a:p>
            <a:pPr indent="0" lvl="0" marL="0" rtl="0" algn="l">
              <a:lnSpc>
                <a:spcPct val="95000"/>
              </a:lnSpc>
              <a:spcBef>
                <a:spcPts val="1200"/>
              </a:spcBef>
              <a:spcAft>
                <a:spcPts val="0"/>
              </a:spcAft>
              <a:buSzPts val="688"/>
              <a:buNone/>
            </a:pPr>
            <a:r>
              <a:rPr lang="en" sz="1350"/>
              <a:t>Misicuni Project Report. (2019). Redes de distribución de agua potable: Proyecto Misicuni. Gobierno Autónomo de Cochabamba.</a:t>
            </a:r>
            <a:endParaRPr sz="1350"/>
          </a:p>
          <a:p>
            <a:pPr indent="0" lvl="0" marL="0" rtl="0" algn="l">
              <a:lnSpc>
                <a:spcPct val="95000"/>
              </a:lnSpc>
              <a:spcBef>
                <a:spcPts val="1200"/>
              </a:spcBef>
              <a:spcAft>
                <a:spcPts val="0"/>
              </a:spcAft>
              <a:buSzPts val="688"/>
              <a:buNone/>
            </a:pPr>
            <a:r>
              <a:t/>
            </a:r>
            <a:endParaRPr sz="1350"/>
          </a:p>
          <a:p>
            <a:pPr indent="0" lvl="0" marL="0" rtl="0" algn="l">
              <a:lnSpc>
                <a:spcPct val="95000"/>
              </a:lnSpc>
              <a:spcBef>
                <a:spcPts val="1200"/>
              </a:spcBef>
              <a:spcAft>
                <a:spcPts val="1200"/>
              </a:spcAft>
              <a:buSzPts val="688"/>
              <a:buNone/>
            </a:pPr>
            <a:r>
              <a:t/>
            </a:r>
            <a:endParaRPr sz="135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References</a:t>
            </a:r>
            <a:endParaRPr/>
          </a:p>
          <a:p>
            <a:pPr indent="0" lvl="0" marL="0" rtl="0" algn="l">
              <a:spcBef>
                <a:spcPts val="0"/>
              </a:spcBef>
              <a:spcAft>
                <a:spcPts val="0"/>
              </a:spcAft>
              <a:buNone/>
            </a:pPr>
            <a:r>
              <a:t/>
            </a:r>
            <a:endParaRPr/>
          </a:p>
        </p:txBody>
      </p:sp>
      <p:sp>
        <p:nvSpPr>
          <p:cNvPr id="206" name="Google Shape;206;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lnSpc>
                <a:spcPct val="95000"/>
              </a:lnSpc>
              <a:spcBef>
                <a:spcPts val="0"/>
              </a:spcBef>
              <a:spcAft>
                <a:spcPts val="0"/>
              </a:spcAft>
              <a:buSzPts val="688"/>
              <a:buNone/>
            </a:pPr>
            <a:r>
              <a:rPr lang="en" sz="1350"/>
              <a:t>Prudencio, L. (2024, October 6). Entrevista con el Gerente de SEMAPA: Perspectivas y desafíos del agua en Cochabamba. In-person interview.</a:t>
            </a:r>
            <a:endParaRPr sz="1395"/>
          </a:p>
          <a:p>
            <a:pPr indent="0" lvl="0" marL="0" rtl="0" algn="l">
              <a:lnSpc>
                <a:spcPct val="95000"/>
              </a:lnSpc>
              <a:spcBef>
                <a:spcPts val="1200"/>
              </a:spcBef>
              <a:spcAft>
                <a:spcPts val="0"/>
              </a:spcAft>
              <a:buClr>
                <a:schemeClr val="dk1"/>
              </a:buClr>
              <a:buSzPts val="852"/>
              <a:buFont typeface="Arial"/>
              <a:buNone/>
            </a:pPr>
            <a:r>
              <a:rPr lang="en" sz="1395"/>
              <a:t>CityLab Interviews. (2024). Entrevista con María Teresa Darras y Alberto Darras sobre el acceso al agua en Zona Sur. In-person interview.</a:t>
            </a:r>
            <a:endParaRPr sz="1395"/>
          </a:p>
          <a:p>
            <a:pPr indent="0" lvl="0" marL="0" rtl="0" algn="l">
              <a:lnSpc>
                <a:spcPct val="95000"/>
              </a:lnSpc>
              <a:spcBef>
                <a:spcPts val="1200"/>
              </a:spcBef>
              <a:spcAft>
                <a:spcPts val="0"/>
              </a:spcAft>
              <a:buClr>
                <a:schemeClr val="dk1"/>
              </a:buClr>
              <a:buSzPts val="852"/>
              <a:buFont typeface="Arial"/>
              <a:buNone/>
            </a:pPr>
            <a:r>
              <a:rPr lang="en" sz="1395"/>
              <a:t>SEMAPA Technical Report. (2023). Reporte técnico sobre las pérdidas de agua en la red de Cochabamba. SEMAPA.</a:t>
            </a:r>
            <a:endParaRPr sz="1395"/>
          </a:p>
          <a:p>
            <a:pPr indent="0" lvl="0" marL="0" rtl="0" algn="l">
              <a:lnSpc>
                <a:spcPct val="95000"/>
              </a:lnSpc>
              <a:spcBef>
                <a:spcPts val="1200"/>
              </a:spcBef>
              <a:spcAft>
                <a:spcPts val="0"/>
              </a:spcAft>
              <a:buClr>
                <a:schemeClr val="dk1"/>
              </a:buClr>
              <a:buSzPts val="852"/>
              <a:buFont typeface="Arial"/>
              <a:buNone/>
            </a:pPr>
            <a:r>
              <a:rPr lang="en" sz="1395"/>
              <a:t>CityLab Interviews. (2024). Entrevista con Gustavo Mendez sobre la visión de SEMAPA y el proyecto Misicuni. Virtual interview, September 13, 2024</a:t>
            </a:r>
            <a:endParaRPr sz="1395"/>
          </a:p>
          <a:p>
            <a:pPr indent="0" lvl="0" marL="0" rtl="0" algn="l">
              <a:lnSpc>
                <a:spcPct val="95000"/>
              </a:lnSpc>
              <a:spcBef>
                <a:spcPts val="1200"/>
              </a:spcBef>
              <a:spcAft>
                <a:spcPts val="0"/>
              </a:spcAft>
              <a:buClr>
                <a:schemeClr val="dk1"/>
              </a:buClr>
              <a:buSzPts val="852"/>
              <a:buFont typeface="Arial"/>
              <a:buNone/>
            </a:pPr>
            <a:r>
              <a:rPr lang="en" sz="1395"/>
              <a:t>Prudencio, L. (2024, October 6). Entrevista con el Gerente de SEMAPA sobre la educación comunitaria y conservación de agua. In-person interview.</a:t>
            </a:r>
            <a:endParaRPr sz="1395"/>
          </a:p>
          <a:p>
            <a:pPr indent="0" lvl="0" marL="0" rtl="0" algn="l">
              <a:lnSpc>
                <a:spcPct val="95000"/>
              </a:lnSpc>
              <a:spcBef>
                <a:spcPts val="1200"/>
              </a:spcBef>
              <a:spcAft>
                <a:spcPts val="0"/>
              </a:spcAft>
              <a:buClr>
                <a:schemeClr val="dk1"/>
              </a:buClr>
              <a:buSzPts val="852"/>
              <a:buFont typeface="Arial"/>
              <a:buNone/>
            </a:pPr>
            <a:r>
              <a:rPr lang="en" sz="1395"/>
              <a:t>Misicuni Project Report. (2023). Evaluación de la sostenibilidad ambiental del proyecto Misicuni. Gobierno Autónomo de Cochabamba.</a:t>
            </a:r>
            <a:endParaRPr sz="1395"/>
          </a:p>
          <a:p>
            <a:pPr indent="0" lvl="0" marL="0" rtl="0" algn="l">
              <a:lnSpc>
                <a:spcPct val="95000"/>
              </a:lnSpc>
              <a:spcBef>
                <a:spcPts val="1200"/>
              </a:spcBef>
              <a:spcAft>
                <a:spcPts val="1200"/>
              </a:spcAft>
              <a:buClr>
                <a:schemeClr val="dk1"/>
              </a:buClr>
              <a:buSzPts val="852"/>
              <a:buFont typeface="Arial"/>
              <a:buNone/>
            </a:pPr>
            <a:r>
              <a:rPr lang="en" sz="1395"/>
              <a:t>CityLab Interviews. (2024). Entrevista con Pablo Lopez sobre las plantas de tratamiento de aguas residuales en Cochabamba. Virtual interview, September 19, 2024.</a:t>
            </a:r>
            <a:endParaRPr sz="1395"/>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 name="Shape 74"/>
        <p:cNvGrpSpPr/>
        <p:nvPr/>
      </p:nvGrpSpPr>
      <p:grpSpPr>
        <a:xfrm>
          <a:off x="0" y="0"/>
          <a:ext cx="0" cy="0"/>
          <a:chOff x="0" y="0"/>
          <a:chExt cx="0" cy="0"/>
        </a:xfrm>
      </p:grpSpPr>
      <p:sp>
        <p:nvSpPr>
          <p:cNvPr id="75" name="Google Shape;75;p15"/>
          <p:cNvSpPr txBox="1"/>
          <p:nvPr>
            <p:ph type="title"/>
          </p:nvPr>
        </p:nvSpPr>
        <p:spPr>
          <a:xfrm>
            <a:off x="129025" y="3028500"/>
            <a:ext cx="8095500" cy="1481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320">
                <a:solidFill>
                  <a:schemeClr val="lt1"/>
                </a:solidFill>
              </a:rPr>
              <a:t>“City of Eternal Spring”- 17°C and 24°C.</a:t>
            </a:r>
            <a:endParaRPr b="1" sz="2320">
              <a:solidFill>
                <a:schemeClr val="lt1"/>
              </a:solidFill>
            </a:endParaRPr>
          </a:p>
          <a:p>
            <a:pPr indent="0" lvl="0" marL="0" rtl="0" algn="l">
              <a:spcBef>
                <a:spcPts val="0"/>
              </a:spcBef>
              <a:spcAft>
                <a:spcPts val="0"/>
              </a:spcAft>
              <a:buSzPts val="990"/>
              <a:buNone/>
            </a:pPr>
            <a:r>
              <a:rPr b="1" lang="en" sz="2320">
                <a:solidFill>
                  <a:schemeClr val="lt1"/>
                </a:solidFill>
              </a:rPr>
              <a:t>Altitude ~ 2,500 mts.</a:t>
            </a:r>
            <a:endParaRPr b="1" sz="2320">
              <a:solidFill>
                <a:schemeClr val="lt1"/>
              </a:solidFill>
            </a:endParaRPr>
          </a:p>
          <a:p>
            <a:pPr indent="0" lvl="0" marL="0" rtl="0" algn="l">
              <a:spcBef>
                <a:spcPts val="0"/>
              </a:spcBef>
              <a:spcAft>
                <a:spcPts val="0"/>
              </a:spcAft>
              <a:buSzPts val="990"/>
              <a:buNone/>
            </a:pPr>
            <a:r>
              <a:rPr b="1" lang="en" sz="2320">
                <a:solidFill>
                  <a:schemeClr val="lt1"/>
                </a:solidFill>
              </a:rPr>
              <a:t>2 MM Residents.</a:t>
            </a:r>
            <a:endParaRPr b="1" sz="2320">
              <a:solidFill>
                <a:schemeClr val="lt1"/>
              </a:solidFill>
            </a:endParaRPr>
          </a:p>
          <a:p>
            <a:pPr indent="0" lvl="0" marL="0" rtl="0" algn="l">
              <a:spcBef>
                <a:spcPts val="0"/>
              </a:spcBef>
              <a:spcAft>
                <a:spcPts val="0"/>
              </a:spcAft>
              <a:buSzPts val="990"/>
              <a:buNone/>
            </a:pPr>
            <a:r>
              <a:rPr b="1" lang="en" sz="2320">
                <a:solidFill>
                  <a:schemeClr val="accent1"/>
                </a:solidFill>
                <a:highlight>
                  <a:schemeClr val="lt1"/>
                </a:highlight>
              </a:rPr>
              <a:t>Water Scarcity &amp; Inadequate Sanitation.</a:t>
            </a:r>
            <a:endParaRPr b="1" sz="2320">
              <a:solidFill>
                <a:schemeClr val="accent1"/>
              </a:solidFill>
              <a:highlight>
                <a:schemeClr val="lt1"/>
              </a:highlight>
            </a:endParaRPr>
          </a:p>
          <a:p>
            <a:pPr indent="0" lvl="0" marL="0" rtl="0" algn="l">
              <a:spcBef>
                <a:spcPts val="0"/>
              </a:spcBef>
              <a:spcAft>
                <a:spcPts val="0"/>
              </a:spcAft>
              <a:buSzPts val="990"/>
              <a:buNone/>
            </a:pPr>
            <a:r>
              <a:t/>
            </a:r>
            <a:endParaRPr b="1" sz="2320">
              <a:solidFill>
                <a:schemeClr val="lt1"/>
              </a:solidFill>
            </a:endParaRPr>
          </a:p>
          <a:p>
            <a:pPr indent="0" lvl="0" marL="0" rtl="0" algn="l">
              <a:spcBef>
                <a:spcPts val="0"/>
              </a:spcBef>
              <a:spcAft>
                <a:spcPts val="0"/>
              </a:spcAft>
              <a:buSzPts val="990"/>
              <a:buNone/>
            </a:pPr>
            <a:r>
              <a:rPr b="1" lang="en" sz="2320">
                <a:solidFill>
                  <a:schemeClr val="lt1"/>
                </a:solidFill>
              </a:rPr>
              <a:t> </a:t>
            </a:r>
            <a:endParaRPr b="1" sz="2320">
              <a:solidFill>
                <a:schemeClr val="lt1"/>
              </a:solidFill>
            </a:endParaRPr>
          </a:p>
          <a:p>
            <a:pPr indent="0" lvl="0" marL="0" rtl="0" algn="l">
              <a:spcBef>
                <a:spcPts val="0"/>
              </a:spcBef>
              <a:spcAft>
                <a:spcPts val="0"/>
              </a:spcAft>
              <a:buSzPts val="990"/>
              <a:buNone/>
            </a:pPr>
            <a:r>
              <a:t/>
            </a:r>
            <a:endParaRPr b="1" sz="232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 name="Shape 79"/>
        <p:cNvGrpSpPr/>
        <p:nvPr/>
      </p:nvGrpSpPr>
      <p:grpSpPr>
        <a:xfrm>
          <a:off x="0" y="0"/>
          <a:ext cx="0" cy="0"/>
          <a:chOff x="0" y="0"/>
          <a:chExt cx="0" cy="0"/>
        </a:xfrm>
      </p:grpSpPr>
      <p:sp>
        <p:nvSpPr>
          <p:cNvPr id="80" name="Google Shape;80;p16"/>
          <p:cNvSpPr txBox="1"/>
          <p:nvPr>
            <p:ph type="title"/>
          </p:nvPr>
        </p:nvSpPr>
        <p:spPr>
          <a:xfrm>
            <a:off x="2566650" y="180975"/>
            <a:ext cx="4010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Multiple Project Misicuni</a:t>
            </a:r>
            <a:endParaRPr b="1"/>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86" name="Google Shape;86;p17"/>
          <p:cNvPicPr preferRelativeResize="0"/>
          <p:nvPr/>
        </p:nvPicPr>
        <p:blipFill>
          <a:blip r:embed="rId3">
            <a:alphaModFix/>
          </a:blip>
          <a:stretch>
            <a:fillRect/>
          </a:stretch>
        </p:blipFill>
        <p:spPr>
          <a:xfrm>
            <a:off x="4620225" y="-625"/>
            <a:ext cx="4635650" cy="3033025"/>
          </a:xfrm>
          <a:prstGeom prst="rect">
            <a:avLst/>
          </a:prstGeom>
          <a:noFill/>
          <a:ln>
            <a:noFill/>
          </a:ln>
        </p:spPr>
      </p:pic>
      <p:pic>
        <p:nvPicPr>
          <p:cNvPr id="87" name="Google Shape;87;p17"/>
          <p:cNvPicPr preferRelativeResize="0"/>
          <p:nvPr/>
        </p:nvPicPr>
        <p:blipFill>
          <a:blip r:embed="rId4">
            <a:alphaModFix/>
          </a:blip>
          <a:stretch>
            <a:fillRect/>
          </a:stretch>
        </p:blipFill>
        <p:spPr>
          <a:xfrm>
            <a:off x="0" y="1967500"/>
            <a:ext cx="4383050" cy="3175999"/>
          </a:xfrm>
          <a:prstGeom prst="rect">
            <a:avLst/>
          </a:prstGeom>
          <a:noFill/>
          <a:ln>
            <a:noFill/>
          </a:ln>
        </p:spPr>
      </p:pic>
      <p:pic>
        <p:nvPicPr>
          <p:cNvPr id="88" name="Google Shape;88;p17"/>
          <p:cNvPicPr preferRelativeResize="0"/>
          <p:nvPr/>
        </p:nvPicPr>
        <p:blipFill>
          <a:blip r:embed="rId5">
            <a:alphaModFix/>
          </a:blip>
          <a:stretch>
            <a:fillRect/>
          </a:stretch>
        </p:blipFill>
        <p:spPr>
          <a:xfrm>
            <a:off x="47450" y="0"/>
            <a:ext cx="4635650" cy="3031716"/>
          </a:xfrm>
          <a:prstGeom prst="rect">
            <a:avLst/>
          </a:prstGeom>
          <a:noFill/>
          <a:ln>
            <a:noFill/>
          </a:ln>
        </p:spPr>
      </p:pic>
      <p:pic>
        <p:nvPicPr>
          <p:cNvPr id="89" name="Google Shape;89;p17"/>
          <p:cNvPicPr preferRelativeResize="0"/>
          <p:nvPr/>
        </p:nvPicPr>
        <p:blipFill>
          <a:blip r:embed="rId6">
            <a:alphaModFix/>
          </a:blip>
          <a:stretch>
            <a:fillRect/>
          </a:stretch>
        </p:blipFill>
        <p:spPr>
          <a:xfrm>
            <a:off x="4283700" y="2342525"/>
            <a:ext cx="4972174" cy="2800975"/>
          </a:xfrm>
          <a:prstGeom prst="rect">
            <a:avLst/>
          </a:prstGeom>
          <a:noFill/>
          <a:ln>
            <a:noFill/>
          </a:ln>
        </p:spPr>
      </p:pic>
      <p:sp>
        <p:nvSpPr>
          <p:cNvPr id="90" name="Google Shape;90;p17"/>
          <p:cNvSpPr txBox="1"/>
          <p:nvPr>
            <p:ph type="title"/>
          </p:nvPr>
        </p:nvSpPr>
        <p:spPr>
          <a:xfrm>
            <a:off x="1439100" y="87300"/>
            <a:ext cx="6265800" cy="572700"/>
          </a:xfrm>
          <a:prstGeom prst="rect">
            <a:avLst/>
          </a:prstGeom>
          <a:no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lt1"/>
                </a:solidFill>
                <a:highlight>
                  <a:schemeClr val="dk1"/>
                </a:highlight>
              </a:rPr>
              <a:t>SEMAPA</a:t>
            </a:r>
            <a:endParaRPr b="1">
              <a:solidFill>
                <a:schemeClr val="lt1"/>
              </a:solidFill>
              <a:highlight>
                <a:schemeClr val="dk1"/>
              </a:highlight>
            </a:endParaRPr>
          </a:p>
          <a:p>
            <a:pPr indent="0" lvl="0" marL="0" rtl="0" algn="ctr">
              <a:spcBef>
                <a:spcPts val="0"/>
              </a:spcBef>
              <a:spcAft>
                <a:spcPts val="0"/>
              </a:spcAft>
              <a:buNone/>
            </a:pPr>
            <a:r>
              <a:rPr b="1" lang="en">
                <a:solidFill>
                  <a:schemeClr val="lt1"/>
                </a:solidFill>
                <a:highlight>
                  <a:schemeClr val="dk1"/>
                </a:highlight>
              </a:rPr>
              <a:t>(Municipal Water &amp; Sewerage Service)</a:t>
            </a:r>
            <a:endParaRPr b="1">
              <a:solidFill>
                <a:schemeClr val="lt1"/>
              </a:solidFill>
              <a:highlight>
                <a:schemeClr val="dk1"/>
              </a:highlight>
            </a:endParaRPr>
          </a:p>
          <a:p>
            <a:pPr indent="0" lvl="0" marL="0" rtl="0" algn="ctr">
              <a:spcBef>
                <a:spcPts val="0"/>
              </a:spcBef>
              <a:spcAft>
                <a:spcPts val="0"/>
              </a:spcAft>
              <a:buNone/>
            </a:pPr>
            <a:r>
              <a:t/>
            </a:r>
            <a:endParaRPr b="1">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18"/>
          <p:cNvPicPr preferRelativeResize="0"/>
          <p:nvPr/>
        </p:nvPicPr>
        <p:blipFill>
          <a:blip r:embed="rId3">
            <a:alphaModFix/>
          </a:blip>
          <a:stretch>
            <a:fillRect/>
          </a:stretch>
        </p:blipFill>
        <p:spPr>
          <a:xfrm>
            <a:off x="3790998" y="471764"/>
            <a:ext cx="1571451" cy="1574960"/>
          </a:xfrm>
          <a:prstGeom prst="rect">
            <a:avLst/>
          </a:prstGeom>
          <a:noFill/>
          <a:ln>
            <a:noFill/>
          </a:ln>
        </p:spPr>
      </p:pic>
      <p:pic>
        <p:nvPicPr>
          <p:cNvPr id="96" name="Google Shape;96;p18"/>
          <p:cNvPicPr preferRelativeResize="0"/>
          <p:nvPr/>
        </p:nvPicPr>
        <p:blipFill>
          <a:blip r:embed="rId4">
            <a:alphaModFix/>
          </a:blip>
          <a:stretch>
            <a:fillRect/>
          </a:stretch>
        </p:blipFill>
        <p:spPr>
          <a:xfrm>
            <a:off x="529700" y="473525"/>
            <a:ext cx="1571450" cy="1571450"/>
          </a:xfrm>
          <a:prstGeom prst="rect">
            <a:avLst/>
          </a:prstGeom>
          <a:noFill/>
          <a:ln>
            <a:noFill/>
          </a:ln>
        </p:spPr>
      </p:pic>
      <p:pic>
        <p:nvPicPr>
          <p:cNvPr id="97" name="Google Shape;97;p18"/>
          <p:cNvPicPr preferRelativeResize="0"/>
          <p:nvPr/>
        </p:nvPicPr>
        <p:blipFill>
          <a:blip r:embed="rId5">
            <a:alphaModFix/>
          </a:blip>
          <a:stretch>
            <a:fillRect/>
          </a:stretch>
        </p:blipFill>
        <p:spPr>
          <a:xfrm>
            <a:off x="7052300" y="406675"/>
            <a:ext cx="1652575" cy="1652575"/>
          </a:xfrm>
          <a:prstGeom prst="rect">
            <a:avLst/>
          </a:prstGeom>
          <a:noFill/>
          <a:ln>
            <a:noFill/>
          </a:ln>
        </p:spPr>
      </p:pic>
      <p:pic>
        <p:nvPicPr>
          <p:cNvPr id="98" name="Google Shape;98;p18"/>
          <p:cNvPicPr preferRelativeResize="0"/>
          <p:nvPr/>
        </p:nvPicPr>
        <p:blipFill>
          <a:blip r:embed="rId6">
            <a:alphaModFix/>
          </a:blip>
          <a:stretch>
            <a:fillRect/>
          </a:stretch>
        </p:blipFill>
        <p:spPr>
          <a:xfrm>
            <a:off x="455625" y="2867465"/>
            <a:ext cx="1719601" cy="1652660"/>
          </a:xfrm>
          <a:prstGeom prst="rect">
            <a:avLst/>
          </a:prstGeom>
          <a:noFill/>
          <a:ln>
            <a:noFill/>
          </a:ln>
        </p:spPr>
      </p:pic>
      <p:pic>
        <p:nvPicPr>
          <p:cNvPr id="99" name="Google Shape;99;p18"/>
          <p:cNvPicPr preferRelativeResize="0"/>
          <p:nvPr/>
        </p:nvPicPr>
        <p:blipFill>
          <a:blip r:embed="rId7">
            <a:alphaModFix/>
          </a:blip>
          <a:stretch>
            <a:fillRect/>
          </a:stretch>
        </p:blipFill>
        <p:spPr>
          <a:xfrm>
            <a:off x="3470167" y="2867475"/>
            <a:ext cx="2203532" cy="1652649"/>
          </a:xfrm>
          <a:prstGeom prst="rect">
            <a:avLst/>
          </a:prstGeom>
          <a:noFill/>
          <a:ln>
            <a:noFill/>
          </a:ln>
        </p:spPr>
      </p:pic>
      <p:pic>
        <p:nvPicPr>
          <p:cNvPr id="100" name="Google Shape;100;p18"/>
          <p:cNvPicPr preferRelativeResize="0"/>
          <p:nvPr/>
        </p:nvPicPr>
        <p:blipFill>
          <a:blip r:embed="rId8">
            <a:alphaModFix/>
          </a:blip>
          <a:stretch>
            <a:fillRect/>
          </a:stretch>
        </p:blipFill>
        <p:spPr>
          <a:xfrm>
            <a:off x="7207450" y="2882100"/>
            <a:ext cx="1332850" cy="1652576"/>
          </a:xfrm>
          <a:prstGeom prst="rect">
            <a:avLst/>
          </a:prstGeom>
          <a:noFill/>
          <a:ln>
            <a:noFill/>
          </a:ln>
        </p:spPr>
      </p:pic>
      <p:sp>
        <p:nvSpPr>
          <p:cNvPr id="101" name="Google Shape;101;p18"/>
          <p:cNvSpPr txBox="1"/>
          <p:nvPr/>
        </p:nvSpPr>
        <p:spPr>
          <a:xfrm>
            <a:off x="7052275" y="2074500"/>
            <a:ext cx="2401200" cy="765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solidFill>
                  <a:srgbClr val="0E0E0E"/>
                </a:solidFill>
              </a:rPr>
              <a:t>Mgtr. Luis Esteban </a:t>
            </a:r>
            <a:endParaRPr b="1" sz="900">
              <a:solidFill>
                <a:srgbClr val="0E0E0E"/>
              </a:solidFill>
            </a:endParaRPr>
          </a:p>
          <a:p>
            <a:pPr indent="0" lvl="0" marL="0" rtl="0" algn="l">
              <a:lnSpc>
                <a:spcPct val="115000"/>
              </a:lnSpc>
              <a:spcBef>
                <a:spcPts val="0"/>
              </a:spcBef>
              <a:spcAft>
                <a:spcPts val="0"/>
              </a:spcAft>
              <a:buNone/>
            </a:pPr>
            <a:r>
              <a:rPr b="1" lang="en" sz="900">
                <a:solidFill>
                  <a:srgbClr val="0E0E0E"/>
                </a:solidFill>
              </a:rPr>
              <a:t>Prudencio Rodriguez</a:t>
            </a:r>
            <a:r>
              <a:rPr lang="en" sz="900">
                <a:solidFill>
                  <a:srgbClr val="0E0E0E"/>
                </a:solidFill>
              </a:rPr>
              <a:t> </a:t>
            </a:r>
            <a:endParaRPr sz="900">
              <a:solidFill>
                <a:srgbClr val="0E0E0E"/>
              </a:solidFill>
            </a:endParaRPr>
          </a:p>
          <a:p>
            <a:pPr indent="0" lvl="0" marL="0" rtl="0" algn="l">
              <a:lnSpc>
                <a:spcPct val="115000"/>
              </a:lnSpc>
              <a:spcBef>
                <a:spcPts val="0"/>
              </a:spcBef>
              <a:spcAft>
                <a:spcPts val="0"/>
              </a:spcAft>
              <a:buClr>
                <a:schemeClr val="dk1"/>
              </a:buClr>
              <a:buSzPts val="1100"/>
              <a:buFont typeface="Arial"/>
              <a:buNone/>
            </a:pPr>
            <a:r>
              <a:rPr lang="en" sz="900">
                <a:solidFill>
                  <a:srgbClr val="0E0E0E"/>
                </a:solidFill>
              </a:rPr>
              <a:t>Current Executive General Manager of</a:t>
            </a:r>
            <a:endParaRPr sz="900">
              <a:solidFill>
                <a:srgbClr val="0E0E0E"/>
              </a:solidFill>
            </a:endParaRPr>
          </a:p>
          <a:p>
            <a:pPr indent="0" lvl="0" marL="0" rtl="0" algn="l">
              <a:lnSpc>
                <a:spcPct val="115000"/>
              </a:lnSpc>
              <a:spcBef>
                <a:spcPts val="0"/>
              </a:spcBef>
              <a:spcAft>
                <a:spcPts val="0"/>
              </a:spcAft>
              <a:buClr>
                <a:schemeClr val="dk1"/>
              </a:buClr>
              <a:buSzPts val="1100"/>
              <a:buFont typeface="Arial"/>
              <a:buNone/>
            </a:pPr>
            <a:r>
              <a:rPr lang="en" sz="900">
                <a:solidFill>
                  <a:srgbClr val="0E0E0E"/>
                </a:solidFill>
              </a:rPr>
              <a:t>Semapa</a:t>
            </a:r>
            <a:endParaRPr sz="900">
              <a:solidFill>
                <a:srgbClr val="0E0E0E"/>
              </a:solidFill>
            </a:endParaRPr>
          </a:p>
          <a:p>
            <a:pPr indent="0" lvl="0" marL="0" rtl="0" algn="l">
              <a:spcBef>
                <a:spcPts val="0"/>
              </a:spcBef>
              <a:spcAft>
                <a:spcPts val="0"/>
              </a:spcAft>
              <a:buNone/>
            </a:pPr>
            <a:r>
              <a:t/>
            </a:r>
            <a:endParaRPr sz="1100">
              <a:solidFill>
                <a:schemeClr val="dk2"/>
              </a:solidFill>
            </a:endParaRPr>
          </a:p>
        </p:txBody>
      </p:sp>
      <p:sp>
        <p:nvSpPr>
          <p:cNvPr id="102" name="Google Shape;102;p18"/>
          <p:cNvSpPr txBox="1"/>
          <p:nvPr/>
        </p:nvSpPr>
        <p:spPr>
          <a:xfrm>
            <a:off x="3396988" y="2091450"/>
            <a:ext cx="2588700" cy="960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900">
                <a:solidFill>
                  <a:srgbClr val="0E0E0E"/>
                </a:solidFill>
              </a:rPr>
              <a:t>Eng. Gustavo Méndez</a:t>
            </a:r>
            <a:r>
              <a:rPr lang="en" sz="900">
                <a:solidFill>
                  <a:srgbClr val="0E0E0E"/>
                </a:solidFill>
              </a:rPr>
              <a:t> – Former</a:t>
            </a:r>
            <a:r>
              <a:rPr lang="en" sz="900">
                <a:solidFill>
                  <a:srgbClr val="0E0E0E"/>
                </a:solidFill>
              </a:rPr>
              <a:t> General Manager</a:t>
            </a:r>
            <a:r>
              <a:rPr lang="en" sz="900">
                <a:solidFill>
                  <a:srgbClr val="0E0E0E"/>
                </a:solidFill>
              </a:rPr>
              <a:t> of SEMAPA, Brazil Sector Lead and Southern Cone Countries Coordinator at the Inter-American Development Bank (IDB)</a:t>
            </a:r>
            <a:endParaRPr sz="900">
              <a:solidFill>
                <a:srgbClr val="0E0E0E"/>
              </a:solidFill>
            </a:endParaRPr>
          </a:p>
          <a:p>
            <a:pPr indent="0" lvl="0" marL="0" rtl="0" algn="l">
              <a:lnSpc>
                <a:spcPct val="115000"/>
              </a:lnSpc>
              <a:spcBef>
                <a:spcPts val="0"/>
              </a:spcBef>
              <a:spcAft>
                <a:spcPts val="0"/>
              </a:spcAft>
              <a:buNone/>
            </a:pPr>
            <a:r>
              <a:t/>
            </a:r>
            <a:endParaRPr b="1" sz="900">
              <a:solidFill>
                <a:srgbClr val="0E0E0E"/>
              </a:solidFill>
            </a:endParaRPr>
          </a:p>
        </p:txBody>
      </p:sp>
      <p:sp>
        <p:nvSpPr>
          <p:cNvPr id="103" name="Google Shape;103;p18"/>
          <p:cNvSpPr txBox="1"/>
          <p:nvPr/>
        </p:nvSpPr>
        <p:spPr>
          <a:xfrm>
            <a:off x="455563" y="2135425"/>
            <a:ext cx="1719600" cy="80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900">
                <a:solidFill>
                  <a:srgbClr val="0E0E0E"/>
                </a:solidFill>
              </a:rPr>
              <a:t>Roberto Laserna</a:t>
            </a:r>
            <a:endParaRPr sz="900">
              <a:solidFill>
                <a:srgbClr val="0E0E0E"/>
              </a:solidFill>
            </a:endParaRPr>
          </a:p>
          <a:p>
            <a:pPr indent="0" lvl="0" marL="0" rtl="0" algn="l">
              <a:lnSpc>
                <a:spcPct val="115000"/>
              </a:lnSpc>
              <a:spcBef>
                <a:spcPts val="0"/>
              </a:spcBef>
              <a:spcAft>
                <a:spcPts val="0"/>
              </a:spcAft>
              <a:buNone/>
            </a:pPr>
            <a:r>
              <a:rPr lang="en" sz="900">
                <a:solidFill>
                  <a:srgbClr val="0E0E0E"/>
                </a:solidFill>
              </a:rPr>
              <a:t>Economist, Urban Planner, Princeton Professor</a:t>
            </a:r>
            <a:endParaRPr sz="900">
              <a:solidFill>
                <a:srgbClr val="0E0E0E"/>
              </a:solidFill>
            </a:endParaRPr>
          </a:p>
          <a:p>
            <a:pPr indent="0" lvl="0" marL="0" rtl="0" algn="l">
              <a:lnSpc>
                <a:spcPct val="115000"/>
              </a:lnSpc>
              <a:spcBef>
                <a:spcPts val="0"/>
              </a:spcBef>
              <a:spcAft>
                <a:spcPts val="0"/>
              </a:spcAft>
              <a:buNone/>
            </a:pPr>
            <a:r>
              <a:t/>
            </a:r>
            <a:endParaRPr b="1" sz="900">
              <a:solidFill>
                <a:srgbClr val="0E0E0E"/>
              </a:solidFill>
            </a:endParaRPr>
          </a:p>
        </p:txBody>
      </p:sp>
      <p:sp>
        <p:nvSpPr>
          <p:cNvPr id="104" name="Google Shape;104;p18"/>
          <p:cNvSpPr txBox="1"/>
          <p:nvPr/>
        </p:nvSpPr>
        <p:spPr>
          <a:xfrm>
            <a:off x="455576" y="4577000"/>
            <a:ext cx="1908300" cy="960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900">
                <a:solidFill>
                  <a:srgbClr val="0E0E0E"/>
                </a:solidFill>
              </a:rPr>
              <a:t>Eng. Pablo Lopez </a:t>
            </a:r>
            <a:endParaRPr b="1" sz="900">
              <a:solidFill>
                <a:srgbClr val="0E0E0E"/>
              </a:solidFill>
            </a:endParaRPr>
          </a:p>
          <a:p>
            <a:pPr indent="0" lvl="0" marL="0" rtl="0" algn="l">
              <a:lnSpc>
                <a:spcPct val="115000"/>
              </a:lnSpc>
              <a:spcBef>
                <a:spcPts val="0"/>
              </a:spcBef>
              <a:spcAft>
                <a:spcPts val="0"/>
              </a:spcAft>
              <a:buNone/>
            </a:pPr>
            <a:r>
              <a:rPr lang="en" sz="900">
                <a:solidFill>
                  <a:srgbClr val="0E0E0E"/>
                </a:solidFill>
              </a:rPr>
              <a:t>Former Technical and General Manager of </a:t>
            </a:r>
            <a:r>
              <a:rPr lang="en" sz="900">
                <a:solidFill>
                  <a:srgbClr val="0E0E0E"/>
                </a:solidFill>
              </a:rPr>
              <a:t>the </a:t>
            </a:r>
            <a:r>
              <a:rPr lang="en" sz="900">
                <a:solidFill>
                  <a:srgbClr val="0E0E0E"/>
                </a:solidFill>
              </a:rPr>
              <a:t>Misicuni Project</a:t>
            </a:r>
            <a:endParaRPr sz="900">
              <a:solidFill>
                <a:srgbClr val="0E0E0E"/>
              </a:solidFill>
            </a:endParaRPr>
          </a:p>
          <a:p>
            <a:pPr indent="0" lvl="0" marL="0" rtl="0" algn="l">
              <a:lnSpc>
                <a:spcPct val="115000"/>
              </a:lnSpc>
              <a:spcBef>
                <a:spcPts val="0"/>
              </a:spcBef>
              <a:spcAft>
                <a:spcPts val="0"/>
              </a:spcAft>
              <a:buNone/>
            </a:pPr>
            <a:r>
              <a:t/>
            </a:r>
            <a:endParaRPr b="1" sz="900">
              <a:solidFill>
                <a:srgbClr val="0E0E0E"/>
              </a:solidFill>
            </a:endParaRPr>
          </a:p>
          <a:p>
            <a:pPr indent="0" lvl="0" marL="0" rtl="0" algn="l">
              <a:lnSpc>
                <a:spcPct val="115000"/>
              </a:lnSpc>
              <a:spcBef>
                <a:spcPts val="0"/>
              </a:spcBef>
              <a:spcAft>
                <a:spcPts val="0"/>
              </a:spcAft>
              <a:buNone/>
            </a:pPr>
            <a:r>
              <a:t/>
            </a:r>
            <a:endParaRPr b="1" sz="900">
              <a:solidFill>
                <a:srgbClr val="0E0E0E"/>
              </a:solidFill>
            </a:endParaRPr>
          </a:p>
        </p:txBody>
      </p:sp>
      <p:sp>
        <p:nvSpPr>
          <p:cNvPr id="105" name="Google Shape;105;p18"/>
          <p:cNvSpPr txBox="1"/>
          <p:nvPr/>
        </p:nvSpPr>
        <p:spPr>
          <a:xfrm>
            <a:off x="2659351" y="4577000"/>
            <a:ext cx="1854000" cy="80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900">
                <a:solidFill>
                  <a:srgbClr val="0E0E0E"/>
                </a:solidFill>
              </a:rPr>
              <a:t>Eng. Erika Estrada Loayza</a:t>
            </a:r>
            <a:r>
              <a:rPr lang="en" sz="900">
                <a:solidFill>
                  <a:srgbClr val="0E0E0E"/>
                </a:solidFill>
              </a:rPr>
              <a:t>  Civil Engineer, Former Assistant Engineer of the Misicuni Project</a:t>
            </a:r>
            <a:endParaRPr sz="900">
              <a:solidFill>
                <a:srgbClr val="0E0E0E"/>
              </a:solidFill>
            </a:endParaRPr>
          </a:p>
          <a:p>
            <a:pPr indent="0" lvl="0" marL="0" rtl="0" algn="l">
              <a:lnSpc>
                <a:spcPct val="115000"/>
              </a:lnSpc>
              <a:spcBef>
                <a:spcPts val="0"/>
              </a:spcBef>
              <a:spcAft>
                <a:spcPts val="0"/>
              </a:spcAft>
              <a:buNone/>
            </a:pPr>
            <a:r>
              <a:t/>
            </a:r>
            <a:endParaRPr b="1" sz="900">
              <a:solidFill>
                <a:srgbClr val="0E0E0E"/>
              </a:solidFill>
            </a:endParaRPr>
          </a:p>
        </p:txBody>
      </p:sp>
      <p:sp>
        <p:nvSpPr>
          <p:cNvPr id="106" name="Google Shape;106;p18"/>
          <p:cNvSpPr txBox="1"/>
          <p:nvPr/>
        </p:nvSpPr>
        <p:spPr>
          <a:xfrm>
            <a:off x="4808813" y="4577000"/>
            <a:ext cx="1719600" cy="80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900">
                <a:solidFill>
                  <a:srgbClr val="0E0E0E"/>
                </a:solidFill>
              </a:rPr>
              <a:t>Eng. Juan Carlos Cabrerizo</a:t>
            </a:r>
            <a:endParaRPr sz="900">
              <a:solidFill>
                <a:srgbClr val="0E0E0E"/>
              </a:solidFill>
            </a:endParaRPr>
          </a:p>
          <a:p>
            <a:pPr indent="0" lvl="0" marL="0" rtl="0" algn="l">
              <a:lnSpc>
                <a:spcPct val="115000"/>
              </a:lnSpc>
              <a:spcBef>
                <a:spcPts val="0"/>
              </a:spcBef>
              <a:spcAft>
                <a:spcPts val="0"/>
              </a:spcAft>
              <a:buNone/>
            </a:pPr>
            <a:r>
              <a:rPr lang="en" sz="900">
                <a:solidFill>
                  <a:srgbClr val="0E0E0E"/>
                </a:solidFill>
              </a:rPr>
              <a:t>Current Technical Manager of the Misicuni Project</a:t>
            </a:r>
            <a:endParaRPr sz="900">
              <a:solidFill>
                <a:srgbClr val="0E0E0E"/>
              </a:solidFill>
            </a:endParaRPr>
          </a:p>
          <a:p>
            <a:pPr indent="0" lvl="0" marL="0" rtl="0" algn="l">
              <a:lnSpc>
                <a:spcPct val="115000"/>
              </a:lnSpc>
              <a:spcBef>
                <a:spcPts val="0"/>
              </a:spcBef>
              <a:spcAft>
                <a:spcPts val="0"/>
              </a:spcAft>
              <a:buNone/>
            </a:pPr>
            <a:r>
              <a:t/>
            </a:r>
            <a:endParaRPr b="1" sz="900">
              <a:solidFill>
                <a:srgbClr val="0E0E0E"/>
              </a:solidFill>
            </a:endParaRPr>
          </a:p>
        </p:txBody>
      </p:sp>
      <p:sp>
        <p:nvSpPr>
          <p:cNvPr id="107" name="Google Shape;107;p18"/>
          <p:cNvSpPr txBox="1"/>
          <p:nvPr/>
        </p:nvSpPr>
        <p:spPr>
          <a:xfrm>
            <a:off x="7294363" y="4577000"/>
            <a:ext cx="1719600" cy="64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900">
                <a:solidFill>
                  <a:srgbClr val="0E0E0E"/>
                </a:solidFill>
              </a:rPr>
              <a:t>Dr. Alber</a:t>
            </a:r>
            <a:r>
              <a:rPr b="1" lang="en" sz="900">
                <a:solidFill>
                  <a:srgbClr val="0E0E0E"/>
                </a:solidFill>
              </a:rPr>
              <a:t>t</a:t>
            </a:r>
            <a:r>
              <a:rPr b="1" lang="en" sz="900">
                <a:solidFill>
                  <a:srgbClr val="0E0E0E"/>
                </a:solidFill>
              </a:rPr>
              <a:t>o Darras</a:t>
            </a:r>
            <a:r>
              <a:rPr lang="en" sz="900">
                <a:solidFill>
                  <a:srgbClr val="0E0E0E"/>
                </a:solidFill>
              </a:rPr>
              <a:t> Healthcare Officer</a:t>
            </a:r>
            <a:endParaRPr sz="900">
              <a:solidFill>
                <a:srgbClr val="0E0E0E"/>
              </a:solidFill>
            </a:endParaRPr>
          </a:p>
          <a:p>
            <a:pPr indent="0" lvl="0" marL="0" rtl="0" algn="l">
              <a:lnSpc>
                <a:spcPct val="115000"/>
              </a:lnSpc>
              <a:spcBef>
                <a:spcPts val="0"/>
              </a:spcBef>
              <a:spcAft>
                <a:spcPts val="0"/>
              </a:spcAft>
              <a:buNone/>
            </a:pPr>
            <a:r>
              <a:t/>
            </a:r>
            <a:endParaRPr b="1" sz="900">
              <a:solidFill>
                <a:srgbClr val="0E0E0E"/>
              </a:solidFill>
            </a:endParaRPr>
          </a:p>
        </p:txBody>
      </p:sp>
      <p:sp>
        <p:nvSpPr>
          <p:cNvPr id="108" name="Google Shape;108;p18"/>
          <p:cNvSpPr txBox="1"/>
          <p:nvPr/>
        </p:nvSpPr>
        <p:spPr>
          <a:xfrm>
            <a:off x="3030403" y="0"/>
            <a:ext cx="4095300" cy="28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2"/>
                </a:solidFill>
              </a:rPr>
              <a:t>Key Stakeholder Interviews</a:t>
            </a:r>
            <a:endParaRPr b="1" sz="20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19"/>
          <p:cNvPicPr preferRelativeResize="0"/>
          <p:nvPr/>
        </p:nvPicPr>
        <p:blipFill>
          <a:blip r:embed="rId3">
            <a:alphaModFix/>
          </a:blip>
          <a:stretch>
            <a:fillRect/>
          </a:stretch>
        </p:blipFill>
        <p:spPr>
          <a:xfrm>
            <a:off x="2119425" y="-261775"/>
            <a:ext cx="5096826" cy="5405276"/>
          </a:xfrm>
          <a:prstGeom prst="rect">
            <a:avLst/>
          </a:prstGeom>
          <a:noFill/>
          <a:ln>
            <a:noFill/>
          </a:ln>
        </p:spPr>
      </p:pic>
      <p:sp>
        <p:nvSpPr>
          <p:cNvPr id="114" name="Google Shape;114;p19"/>
          <p:cNvSpPr txBox="1"/>
          <p:nvPr>
            <p:ph type="title"/>
          </p:nvPr>
        </p:nvSpPr>
        <p:spPr>
          <a:xfrm>
            <a:off x="3750800" y="204400"/>
            <a:ext cx="4010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General Outline of the Multiple Misicuni Project</a:t>
            </a:r>
            <a:endParaRPr b="1"/>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8" name="Shape 118"/>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2" name="Shape 122"/>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